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0" r:id="rId2"/>
  </p:sldMasterIdLst>
  <p:notesMasterIdLst>
    <p:notesMasterId r:id="rId19"/>
  </p:notesMasterIdLst>
  <p:handoutMasterIdLst>
    <p:handoutMasterId r:id="rId20"/>
  </p:handoutMasterIdLst>
  <p:sldIdLst>
    <p:sldId id="653" r:id="rId3"/>
    <p:sldId id="620" r:id="rId4"/>
    <p:sldId id="622" r:id="rId5"/>
    <p:sldId id="635" r:id="rId6"/>
    <p:sldId id="636" r:id="rId7"/>
    <p:sldId id="634" r:id="rId8"/>
    <p:sldId id="637" r:id="rId9"/>
    <p:sldId id="640" r:id="rId10"/>
    <p:sldId id="641" r:id="rId11"/>
    <p:sldId id="645" r:id="rId12"/>
    <p:sldId id="655" r:id="rId13"/>
    <p:sldId id="644" r:id="rId14"/>
    <p:sldId id="643" r:id="rId15"/>
    <p:sldId id="642" r:id="rId16"/>
    <p:sldId id="647" r:id="rId17"/>
    <p:sldId id="256"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53BAFB-50C8-4543-8AFA-76A2C6E1438E}"/>
              </a:ext>
            </a:extLst>
          </p:cNvPr>
          <p:cNvSpPr>
            <a:spLocks noGrp="1"/>
          </p:cNvSpPr>
          <p:nvPr>
            <p:ph type="hdr" sz="quarter"/>
          </p:nvPr>
        </p:nvSpPr>
        <p:spPr>
          <a:xfrm>
            <a:off x="1" y="1"/>
            <a:ext cx="3170238" cy="481013"/>
          </a:xfrm>
          <a:prstGeom prst="rect">
            <a:avLst/>
          </a:prstGeom>
        </p:spPr>
        <p:txBody>
          <a:bodyPr vert="horz" lIns="91430" tIns="45715" rIns="91430" bIns="45715" rtlCol="0"/>
          <a:lstStyle>
            <a:lvl1pPr algn="l">
              <a:defRPr sz="1200"/>
            </a:lvl1pPr>
          </a:lstStyle>
          <a:p>
            <a:r>
              <a:rPr lang="en-US"/>
              <a:t>Class – The Life Of Christ (292)</a:t>
            </a:r>
          </a:p>
        </p:txBody>
      </p:sp>
      <p:sp>
        <p:nvSpPr>
          <p:cNvPr id="3" name="Date Placeholder 2">
            <a:extLst>
              <a:ext uri="{FF2B5EF4-FFF2-40B4-BE49-F238E27FC236}">
                <a16:creationId xmlns:a16="http://schemas.microsoft.com/office/drawing/2014/main" id="{D1069734-7906-49E7-9CC7-82645E92DEFA}"/>
              </a:ext>
            </a:extLst>
          </p:cNvPr>
          <p:cNvSpPr>
            <a:spLocks noGrp="1"/>
          </p:cNvSpPr>
          <p:nvPr>
            <p:ph type="dt" sz="quarter" idx="1"/>
          </p:nvPr>
        </p:nvSpPr>
        <p:spPr>
          <a:xfrm>
            <a:off x="4143375" y="1"/>
            <a:ext cx="3170238" cy="481013"/>
          </a:xfrm>
          <a:prstGeom prst="rect">
            <a:avLst/>
          </a:prstGeom>
        </p:spPr>
        <p:txBody>
          <a:bodyPr vert="horz" lIns="91430" tIns="45715" rIns="91430" bIns="45715" rtlCol="0"/>
          <a:lstStyle>
            <a:lvl1pPr algn="r">
              <a:defRPr sz="1200"/>
            </a:lvl1pPr>
          </a:lstStyle>
          <a:p>
            <a:r>
              <a:rPr lang="en-US"/>
              <a:t>1/12/2022 pm</a:t>
            </a:r>
          </a:p>
        </p:txBody>
      </p:sp>
      <p:sp>
        <p:nvSpPr>
          <p:cNvPr id="4" name="Footer Placeholder 3">
            <a:extLst>
              <a:ext uri="{FF2B5EF4-FFF2-40B4-BE49-F238E27FC236}">
                <a16:creationId xmlns:a16="http://schemas.microsoft.com/office/drawing/2014/main" id="{904816E6-0936-47FA-8B33-E1F9FA333E98}"/>
              </a:ext>
            </a:extLst>
          </p:cNvPr>
          <p:cNvSpPr>
            <a:spLocks noGrp="1"/>
          </p:cNvSpPr>
          <p:nvPr>
            <p:ph type="ftr" sz="quarter" idx="2"/>
          </p:nvPr>
        </p:nvSpPr>
        <p:spPr>
          <a:xfrm>
            <a:off x="1" y="9120188"/>
            <a:ext cx="3170238" cy="481012"/>
          </a:xfrm>
          <a:prstGeom prst="rect">
            <a:avLst/>
          </a:prstGeom>
        </p:spPr>
        <p:txBody>
          <a:bodyPr vert="horz" lIns="91430" tIns="45715" rIns="91430" bIns="45715" rtlCol="0" anchor="b"/>
          <a:lstStyle>
            <a:lvl1pPr algn="l">
              <a:defRPr sz="1200"/>
            </a:lvl1pPr>
          </a:lstStyle>
          <a:p>
            <a:r>
              <a:rPr lang="en-US"/>
              <a:t>Micky Galloway</a:t>
            </a:r>
          </a:p>
        </p:txBody>
      </p:sp>
      <p:sp>
        <p:nvSpPr>
          <p:cNvPr id="5" name="Slide Number Placeholder 4">
            <a:extLst>
              <a:ext uri="{FF2B5EF4-FFF2-40B4-BE49-F238E27FC236}">
                <a16:creationId xmlns:a16="http://schemas.microsoft.com/office/drawing/2014/main" id="{EEC6459D-A10F-4670-8135-3E4F054C582A}"/>
              </a:ext>
            </a:extLst>
          </p:cNvPr>
          <p:cNvSpPr>
            <a:spLocks noGrp="1"/>
          </p:cNvSpPr>
          <p:nvPr>
            <p:ph type="sldNum" sz="quarter" idx="3"/>
          </p:nvPr>
        </p:nvSpPr>
        <p:spPr>
          <a:xfrm>
            <a:off x="4143375" y="9120188"/>
            <a:ext cx="3170238" cy="481012"/>
          </a:xfrm>
          <a:prstGeom prst="rect">
            <a:avLst/>
          </a:prstGeom>
        </p:spPr>
        <p:txBody>
          <a:bodyPr vert="horz" lIns="91430" tIns="45715" rIns="91430" bIns="45715" rtlCol="0" anchor="b"/>
          <a:lstStyle>
            <a:lvl1pPr algn="r">
              <a:defRPr sz="1200"/>
            </a:lvl1pPr>
          </a:lstStyle>
          <a:p>
            <a:fld id="{8B680B3F-10E8-4A5A-94CD-3EE83DAE9937}" type="slidenum">
              <a:rPr lang="en-US" smtClean="0"/>
              <a:t>‹#›</a:t>
            </a:fld>
            <a:endParaRPr lang="en-US"/>
          </a:p>
        </p:txBody>
      </p:sp>
    </p:spTree>
    <p:extLst>
      <p:ext uri="{BB962C8B-B14F-4D97-AF65-F5344CB8AC3E}">
        <p14:creationId xmlns:p14="http://schemas.microsoft.com/office/powerpoint/2010/main" val="110938600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1" tIns="48326" rIns="96651" bIns="48326" rtlCol="0"/>
          <a:lstStyle>
            <a:lvl1pPr algn="l">
              <a:defRPr sz="1300"/>
            </a:lvl1pPr>
          </a:lstStyle>
          <a:p>
            <a:r>
              <a:rPr lang="en-US"/>
              <a:t>Class – The Life Of Christ (292)</a:t>
            </a:r>
          </a:p>
        </p:txBody>
      </p:sp>
      <p:sp>
        <p:nvSpPr>
          <p:cNvPr id="3" name="Date Placeholder 2"/>
          <p:cNvSpPr>
            <a:spLocks noGrp="1"/>
          </p:cNvSpPr>
          <p:nvPr>
            <p:ph type="dt" idx="1"/>
          </p:nvPr>
        </p:nvSpPr>
        <p:spPr>
          <a:xfrm>
            <a:off x="4143587" y="1"/>
            <a:ext cx="3169920" cy="481727"/>
          </a:xfrm>
          <a:prstGeom prst="rect">
            <a:avLst/>
          </a:prstGeom>
        </p:spPr>
        <p:txBody>
          <a:bodyPr vert="horz" lIns="96651" tIns="48326" rIns="96651" bIns="48326" rtlCol="0"/>
          <a:lstStyle>
            <a:lvl1pPr algn="r">
              <a:defRPr sz="1300"/>
            </a:lvl1pPr>
          </a:lstStyle>
          <a:p>
            <a:r>
              <a:rPr lang="en-US"/>
              <a:t>1/12/2022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6" rIns="96651" bIns="48326"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6" rIns="96651" bIns="48326" rtlCol="0" anchor="b"/>
          <a:lstStyle>
            <a:lvl1pPr algn="r">
              <a:defRPr sz="1300"/>
            </a:lvl1pPr>
          </a:lstStyle>
          <a:p>
            <a:fld id="{036DE7EA-D9ED-4F1B-90E8-0D136B311D49}" type="slidenum">
              <a:rPr lang="en-US" smtClean="0"/>
              <a:t>‹#›</a:t>
            </a:fld>
            <a:endParaRPr lang="en-US"/>
          </a:p>
        </p:txBody>
      </p:sp>
    </p:spTree>
    <p:extLst>
      <p:ext uri="{BB962C8B-B14F-4D97-AF65-F5344CB8AC3E}">
        <p14:creationId xmlns:p14="http://schemas.microsoft.com/office/powerpoint/2010/main" val="299570339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A1BFB-95D9-41DA-A621-4A471B466F1A}"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64630326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0681D-6C6E-4E80-B10F-B09E3AD1D10C}" type="datetime1">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3392723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4515070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425726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9436980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929848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05452084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22A1-C9B2-4C50-8966-439F8856C74D}"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716867339"/>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A6944-FEF1-4525-9D32-4FD05524128F}"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517839464"/>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3F07F4-B9D6-49E3-918C-F292E09C0871}" type="datetimeFigureOut">
              <a:rPr lang="en-US"/>
              <a:pPr>
                <a:defRPr/>
              </a:pPr>
              <a:t>1/15/2022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27EBD1-1ECA-42A4-86C3-73C33DE268BE}" type="slidenum">
              <a:rPr lang="en-US"/>
              <a:pPr>
                <a:defRPr/>
              </a:pPr>
              <a:t>‹#›</a:t>
            </a:fld>
            <a:endParaRPr lang="en-US"/>
          </a:p>
        </p:txBody>
      </p:sp>
    </p:spTree>
    <p:extLst>
      <p:ext uri="{BB962C8B-B14F-4D97-AF65-F5344CB8AC3E}">
        <p14:creationId xmlns:p14="http://schemas.microsoft.com/office/powerpoint/2010/main" val="2441526368"/>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306474-2248-4423-84A3-8A41A5313CC4}" type="datetimeFigureOut">
              <a:rPr lang="en-US"/>
              <a:pPr>
                <a:defRPr/>
              </a:pPr>
              <a:t>1/15/2022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05DDF8-BBED-4174-8033-3F7888E4BF71}" type="slidenum">
              <a:rPr lang="en-US"/>
              <a:pPr>
                <a:defRPr/>
              </a:pPr>
              <a:t>‹#›</a:t>
            </a:fld>
            <a:endParaRPr lang="en-US"/>
          </a:p>
        </p:txBody>
      </p:sp>
    </p:spTree>
    <p:extLst>
      <p:ext uri="{BB962C8B-B14F-4D97-AF65-F5344CB8AC3E}">
        <p14:creationId xmlns:p14="http://schemas.microsoft.com/office/powerpoint/2010/main" val="243845706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4C42F22-309E-4E2B-B9EB-6ADE47EC3DCE}"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913017217"/>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2F359B-9B92-4634-8341-097338BD154E}" type="datetimeFigureOut">
              <a:rPr lang="en-US"/>
              <a:pPr>
                <a:defRPr/>
              </a:pPr>
              <a:t>1/15/2022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87F94B-392B-4531-9D50-808DB1E5E451}" type="slidenum">
              <a:rPr lang="en-US"/>
              <a:pPr>
                <a:defRPr/>
              </a:pPr>
              <a:t>‹#›</a:t>
            </a:fld>
            <a:endParaRPr lang="en-US"/>
          </a:p>
        </p:txBody>
      </p:sp>
    </p:spTree>
    <p:extLst>
      <p:ext uri="{BB962C8B-B14F-4D97-AF65-F5344CB8AC3E}">
        <p14:creationId xmlns:p14="http://schemas.microsoft.com/office/powerpoint/2010/main" val="2558301035"/>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39914AB-39F2-4306-8402-239323E381A8}" type="datetimeFigureOut">
              <a:rPr lang="en-US"/>
              <a:pPr>
                <a:defRPr/>
              </a:pPr>
              <a:t>1/15/2022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B569F-BE8B-4253-AE83-BBC20EB74F93}" type="slidenum">
              <a:rPr lang="en-US"/>
              <a:pPr>
                <a:defRPr/>
              </a:pPr>
              <a:t>‹#›</a:t>
            </a:fld>
            <a:endParaRPr lang="en-US"/>
          </a:p>
        </p:txBody>
      </p:sp>
    </p:spTree>
    <p:extLst>
      <p:ext uri="{BB962C8B-B14F-4D97-AF65-F5344CB8AC3E}">
        <p14:creationId xmlns:p14="http://schemas.microsoft.com/office/powerpoint/2010/main" val="1201171330"/>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719AE8F-3B91-4888-8038-0DFCCA5B57FD}" type="datetimeFigureOut">
              <a:rPr lang="en-US"/>
              <a:pPr>
                <a:defRPr/>
              </a:pPr>
              <a:t>1/15/2022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89E00D-56F1-477F-8ADA-BEFF03C4DA99}" type="slidenum">
              <a:rPr lang="en-US"/>
              <a:pPr>
                <a:defRPr/>
              </a:pPr>
              <a:t>‹#›</a:t>
            </a:fld>
            <a:endParaRPr lang="en-US"/>
          </a:p>
        </p:txBody>
      </p:sp>
    </p:spTree>
    <p:extLst>
      <p:ext uri="{BB962C8B-B14F-4D97-AF65-F5344CB8AC3E}">
        <p14:creationId xmlns:p14="http://schemas.microsoft.com/office/powerpoint/2010/main" val="4185283641"/>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8A6D719-F2E8-45C5-B743-315DECC36F85}" type="datetimeFigureOut">
              <a:rPr lang="en-US"/>
              <a:pPr>
                <a:defRPr/>
              </a:pPr>
              <a:t>1/15/2022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D9DE29-7281-4B60-9976-EECF1DECCE79}" type="slidenum">
              <a:rPr lang="en-US"/>
              <a:pPr>
                <a:defRPr/>
              </a:pPr>
              <a:t>‹#›</a:t>
            </a:fld>
            <a:endParaRPr lang="en-US"/>
          </a:p>
        </p:txBody>
      </p:sp>
    </p:spTree>
    <p:extLst>
      <p:ext uri="{BB962C8B-B14F-4D97-AF65-F5344CB8AC3E}">
        <p14:creationId xmlns:p14="http://schemas.microsoft.com/office/powerpoint/2010/main" val="3440302914"/>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04090B-0D33-46B8-ACF9-F763575CAD65}" type="datetimeFigureOut">
              <a:rPr lang="en-US"/>
              <a:pPr>
                <a:defRPr/>
              </a:pPr>
              <a:t>1/15/2022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DA5680-FDBC-408C-805A-BE3A38BB60E0}" type="slidenum">
              <a:rPr lang="en-US"/>
              <a:pPr>
                <a:defRPr/>
              </a:pPr>
              <a:t>‹#›</a:t>
            </a:fld>
            <a:endParaRPr lang="en-US"/>
          </a:p>
        </p:txBody>
      </p:sp>
    </p:spTree>
    <p:extLst>
      <p:ext uri="{BB962C8B-B14F-4D97-AF65-F5344CB8AC3E}">
        <p14:creationId xmlns:p14="http://schemas.microsoft.com/office/powerpoint/2010/main" val="847557311"/>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6C5E96-6AEB-4176-BA14-A639176874A3}" type="datetimeFigureOut">
              <a:rPr lang="en-US"/>
              <a:pPr>
                <a:defRPr/>
              </a:pPr>
              <a:t>1/15/2022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CED003-2A38-4C7A-A3E5-C3FF8DEF7DE0}" type="slidenum">
              <a:rPr lang="en-US"/>
              <a:pPr>
                <a:defRPr/>
              </a:pPr>
              <a:t>‹#›</a:t>
            </a:fld>
            <a:endParaRPr lang="en-US"/>
          </a:p>
        </p:txBody>
      </p:sp>
    </p:spTree>
    <p:extLst>
      <p:ext uri="{BB962C8B-B14F-4D97-AF65-F5344CB8AC3E}">
        <p14:creationId xmlns:p14="http://schemas.microsoft.com/office/powerpoint/2010/main" val="1772614056"/>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07F59C-F53C-4FA0-B817-CE10DC6DC021}" type="datetimeFigureOut">
              <a:rPr lang="en-US"/>
              <a:pPr>
                <a:defRPr/>
              </a:pPr>
              <a:t>1/15/2022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34E88-B766-4108-AD24-6B65B329C034}" type="slidenum">
              <a:rPr lang="en-US"/>
              <a:pPr>
                <a:defRPr/>
              </a:pPr>
              <a:t>‹#›</a:t>
            </a:fld>
            <a:endParaRPr lang="en-US"/>
          </a:p>
        </p:txBody>
      </p:sp>
    </p:spTree>
    <p:extLst>
      <p:ext uri="{BB962C8B-B14F-4D97-AF65-F5344CB8AC3E}">
        <p14:creationId xmlns:p14="http://schemas.microsoft.com/office/powerpoint/2010/main" val="3264062138"/>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3F30A-F8E4-4FBE-AC36-F28A0026AC44}" type="datetimeFigureOut">
              <a:rPr lang="en-US"/>
              <a:pPr>
                <a:defRPr/>
              </a:pPr>
              <a:t>1/15/2022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735D7-81B3-4ECF-B824-DF33F74FEDAD}" type="slidenum">
              <a:rPr lang="en-US"/>
              <a:pPr>
                <a:defRPr/>
              </a:pPr>
              <a:t>‹#›</a:t>
            </a:fld>
            <a:endParaRPr lang="en-US"/>
          </a:p>
        </p:txBody>
      </p:sp>
    </p:spTree>
    <p:extLst>
      <p:ext uri="{BB962C8B-B14F-4D97-AF65-F5344CB8AC3E}">
        <p14:creationId xmlns:p14="http://schemas.microsoft.com/office/powerpoint/2010/main" val="1666735328"/>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0F393C-B515-4E27-86CF-4D0772A7BDF3}" type="datetimeFigureOut">
              <a:rPr lang="en-US"/>
              <a:pPr>
                <a:defRPr/>
              </a:pPr>
              <a:t>1/15/2022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C8AFA9-E7A0-4155-A79A-65158E6128CA}" type="slidenum">
              <a:rPr lang="en-US"/>
              <a:pPr>
                <a:defRPr/>
              </a:pPr>
              <a:t>‹#›</a:t>
            </a:fld>
            <a:endParaRPr lang="en-US"/>
          </a:p>
        </p:txBody>
      </p:sp>
    </p:spTree>
    <p:extLst>
      <p:ext uri="{BB962C8B-B14F-4D97-AF65-F5344CB8AC3E}">
        <p14:creationId xmlns:p14="http://schemas.microsoft.com/office/powerpoint/2010/main" val="370854546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CC8AA-70BC-48AB-9BA2-E78B4B082A8A}" type="datetime1">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98442441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64799-2C8C-4578-A3C7-47B9C928B857}" type="datetime1">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85640875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1DD25-693A-4C48-9608-CF199190EA06}" type="datetime1">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181684336"/>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CA57D1-5211-4B82-948C-BF85FAC50B2C}" type="datetime1">
              <a:rPr lang="en-US" smtClean="0"/>
              <a:t>1/15/2022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76697089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E1C3A8-0516-41F2-AF45-C68129C339A1}" type="datetime1">
              <a:rPr lang="en-US" smtClean="0"/>
              <a:t>1/15/2022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84549186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A14D63-933F-47E6-B249-CA5E92A76DDE}" type="datetime1">
              <a:rPr lang="en-US" smtClean="0"/>
              <a:t>1/15/2022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22739176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EFF2F-04C1-475B-A023-25A4BFE07568}" type="datetime1">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17074904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80681D-6C6E-4E80-B10F-B09E3AD1D10C}" type="datetime1">
              <a:rPr lang="en-US" smtClean="0"/>
              <a:t>1/15/2022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951F227-E1D8-443B-A186-C40DF9C0D22F}" type="slidenum">
              <a:rPr lang="en-US" smtClean="0"/>
              <a:pPr/>
              <a:t>‹#›</a:t>
            </a:fld>
            <a:endParaRPr lang="en-US"/>
          </a:p>
        </p:txBody>
      </p:sp>
    </p:spTree>
    <p:extLst>
      <p:ext uri="{BB962C8B-B14F-4D97-AF65-F5344CB8AC3E}">
        <p14:creationId xmlns:p14="http://schemas.microsoft.com/office/powerpoint/2010/main" val="248613730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fade thruBlk="1"/>
  </p:transition>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D20D3F9-06A1-4128-A1FE-E34D353AC94D}" type="datetimeFigureOut">
              <a:rPr lang="en-US"/>
              <a:pPr>
                <a:defRPr/>
              </a:pPr>
              <a:t>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DDF4D0F-4C4F-4DCD-A898-AA65B6F8D1B0}" type="slidenum">
              <a:rPr lang="en-US"/>
              <a:pPr>
                <a:defRPr/>
              </a:pPr>
              <a:t>‹#›</a:t>
            </a:fld>
            <a:endParaRPr lang="en-US"/>
          </a:p>
        </p:txBody>
      </p:sp>
    </p:spTree>
    <p:extLst>
      <p:ext uri="{BB962C8B-B14F-4D97-AF65-F5344CB8AC3E}">
        <p14:creationId xmlns:p14="http://schemas.microsoft.com/office/powerpoint/2010/main" val="90292071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229" y="183722"/>
            <a:ext cx="5101804" cy="3477875"/>
          </a:xfrm>
        </p:spPr>
        <p:txBody>
          <a:bodyPr wrap="square">
            <a:spAutoFit/>
          </a:bodyPr>
          <a:lstStyle/>
          <a:p>
            <a:r>
              <a:rPr lang="en-US" sz="4400" dirty="0">
                <a:solidFill>
                  <a:schemeClr val="tx1"/>
                </a:solidFill>
              </a:rPr>
              <a:t>LESSON 17:</a:t>
            </a:r>
            <a:br>
              <a:rPr lang="en-US" sz="4400" dirty="0">
                <a:solidFill>
                  <a:schemeClr val="tx1"/>
                </a:solidFill>
              </a:rPr>
            </a:br>
            <a:r>
              <a:rPr lang="en-US" sz="4400" dirty="0">
                <a:solidFill>
                  <a:schemeClr val="tx1"/>
                </a:solidFill>
              </a:rPr>
              <a:t>Raising Lazarus</a:t>
            </a:r>
            <a:br>
              <a:rPr lang="en-US" sz="4400" dirty="0">
                <a:solidFill>
                  <a:schemeClr val="tx1"/>
                </a:solidFill>
              </a:rPr>
            </a:br>
            <a:br>
              <a:rPr lang="en-US" sz="4400" dirty="0">
                <a:solidFill>
                  <a:schemeClr val="tx1"/>
                </a:solidFill>
              </a:rPr>
            </a:br>
            <a:r>
              <a:rPr lang="en-US" sz="4400" dirty="0">
                <a:solidFill>
                  <a:schemeClr val="tx1"/>
                </a:solidFill>
              </a:rPr>
              <a:t>The Life Of Christ – Perea to Bethany</a:t>
            </a:r>
          </a:p>
        </p:txBody>
      </p:sp>
      <p:sp>
        <p:nvSpPr>
          <p:cNvPr id="3" name="Subtitle 2"/>
          <p:cNvSpPr>
            <a:spLocks noGrp="1"/>
          </p:cNvSpPr>
          <p:nvPr>
            <p:ph type="subTitle" idx="1"/>
          </p:nvPr>
        </p:nvSpPr>
        <p:spPr>
          <a:xfrm>
            <a:off x="1781174" y="3661597"/>
            <a:ext cx="6858000" cy="1513235"/>
          </a:xfrm>
        </p:spPr>
        <p:txBody>
          <a:bodyPr>
            <a:spAutoFit/>
          </a:bodyPr>
          <a:lstStyle/>
          <a:p>
            <a:pPr algn="r"/>
            <a:r>
              <a:rPr lang="en-US" sz="4800" dirty="0">
                <a:solidFill>
                  <a:schemeClr val="tx1"/>
                </a:solidFill>
              </a:rPr>
              <a:t>John 11:1-57</a:t>
            </a:r>
          </a:p>
          <a:p>
            <a:pPr algn="r"/>
            <a:r>
              <a:rPr lang="en-US" sz="3600" dirty="0">
                <a:solidFill>
                  <a:schemeClr val="tx1"/>
                </a:solidFill>
              </a:rPr>
              <a:t>January 12, 2021</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951F227-E1D8-443B-A186-C40DF9C0D22F}" type="slidenum">
              <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309293148"/>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82348" y="2052925"/>
            <a:ext cx="4572000" cy="4195481"/>
          </a:xfrm>
        </p:spPr>
        <p:txBody>
          <a:bodyPr wrap="square">
            <a:spAutoFit/>
          </a:bodyPr>
          <a:lstStyle/>
          <a:p>
            <a:pPr marL="0" indent="0">
              <a:buNone/>
            </a:pPr>
            <a:r>
              <a:rPr lang="en-US" dirty="0"/>
              <a:t>If our chronology is correct, Jesus passed northward from Ephraim about forty miles, crossing Samaria (here mentioned first), and coming to the border of Galilee. He then turned eastward along that border down the wadi Bethshean which separates the two provinces, and crossed the Jordan into Peræa, where we soon find Him moving on toward Jericho in the midst of the caravan of pilgrims on the way to the Passover.</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smtClean="0"/>
              <a:pPr/>
              <a:t>10</a:t>
            </a:fld>
            <a:endParaRPr lang="en-US"/>
          </a:p>
        </p:txBody>
      </p:sp>
      <p:pic>
        <p:nvPicPr>
          <p:cNvPr id="5" name="Picture 14">
            <a:extLst>
              <a:ext uri="{FF2B5EF4-FFF2-40B4-BE49-F238E27FC236}">
                <a16:creationId xmlns:a16="http://schemas.microsoft.com/office/drawing/2014/main" id="{161B1765-4089-4987-9F01-FCD661F908D8}"/>
              </a:ext>
            </a:extLst>
          </p:cNvPr>
          <p:cNvPicPr>
            <a:picLocks noChangeAspect="1" noChangeArrowheads="1"/>
          </p:cNvPicPr>
          <p:nvPr/>
        </p:nvPicPr>
        <p:blipFill>
          <a:blip r:embed="rId2" cstate="print"/>
          <a:srcRect/>
          <a:stretch>
            <a:fillRect/>
          </a:stretch>
        </p:blipFill>
        <p:spPr bwMode="auto">
          <a:xfrm>
            <a:off x="4886325" y="1853248"/>
            <a:ext cx="4276729" cy="4962814"/>
          </a:xfrm>
          <a:prstGeom prst="rect">
            <a:avLst/>
          </a:prstGeom>
          <a:noFill/>
          <a:ln w="12700">
            <a:noFill/>
            <a:miter lim="800000"/>
            <a:headEnd type="none" w="sm" len="sm"/>
            <a:tailEnd type="none" w="sm" len="sm"/>
          </a:ln>
        </p:spPr>
      </p:pic>
      <p:sp>
        <p:nvSpPr>
          <p:cNvPr id="6" name="Oval 11">
            <a:extLst>
              <a:ext uri="{FF2B5EF4-FFF2-40B4-BE49-F238E27FC236}">
                <a16:creationId xmlns:a16="http://schemas.microsoft.com/office/drawing/2014/main" id="{B5C10D31-7626-4F8A-A1FE-797662D853D4}"/>
              </a:ext>
            </a:extLst>
          </p:cNvPr>
          <p:cNvSpPr>
            <a:spLocks noChangeArrowheads="1"/>
          </p:cNvSpPr>
          <p:nvPr/>
        </p:nvSpPr>
        <p:spPr bwMode="auto">
          <a:xfrm>
            <a:off x="6584006" y="2571442"/>
            <a:ext cx="690866" cy="609600"/>
          </a:xfrm>
          <a:prstGeom prst="ellipse">
            <a:avLst/>
          </a:prstGeom>
          <a:solidFill>
            <a:schemeClr val="tx1">
              <a:alpha val="25098"/>
            </a:schemeClr>
          </a:solidFill>
          <a:ln w="12700">
            <a:solidFill>
              <a:schemeClr val="tx1"/>
            </a:solidFill>
            <a:round/>
            <a:headEnd type="none" w="sm" len="sm"/>
            <a:tailEnd type="none" w="sm" len="sm"/>
          </a:ln>
        </p:spPr>
        <p:txBody>
          <a:bodyPr wrap="none" anchor="ctr"/>
          <a:lstStyle/>
          <a:p>
            <a:pPr defTabSz="457200">
              <a:defRPr/>
            </a:pPr>
            <a:endParaRPr lang="en-US">
              <a:solidFill>
                <a:prstClr val="white"/>
              </a:solidFill>
              <a:latin typeface="Century Gothic" panose="020B0502020202020204"/>
            </a:endParaRPr>
          </a:p>
        </p:txBody>
      </p:sp>
    </p:spTree>
    <p:extLst>
      <p:ext uri="{BB962C8B-B14F-4D97-AF65-F5344CB8AC3E}">
        <p14:creationId xmlns:p14="http://schemas.microsoft.com/office/powerpoint/2010/main" val="41468297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F8E8B23-6FE1-4412-B6D8-3ACC4F931852}"/>
              </a:ext>
            </a:extLst>
          </p:cNvPr>
          <p:cNvPicPr>
            <a:picLocks noGrp="1" noChangeAspect="1"/>
          </p:cNvPicPr>
          <p:nvPr>
            <p:ph idx="1"/>
          </p:nvPr>
        </p:nvPicPr>
        <p:blipFill>
          <a:blip r:embed="rId2"/>
          <a:stretch>
            <a:fillRect/>
          </a:stretch>
        </p:blipFill>
        <p:spPr>
          <a:xfrm>
            <a:off x="771525" y="1852613"/>
            <a:ext cx="7477125" cy="4833937"/>
          </a:xfrm>
        </p:spPr>
      </p:pic>
      <p:sp>
        <p:nvSpPr>
          <p:cNvPr id="4" name="Slide Number Placeholder 3">
            <a:extLst>
              <a:ext uri="{FF2B5EF4-FFF2-40B4-BE49-F238E27FC236}">
                <a16:creationId xmlns:a16="http://schemas.microsoft.com/office/drawing/2014/main" id="{8580025D-481C-4BF5-B87E-0A9DEE85B04A}"/>
              </a:ext>
            </a:extLst>
          </p:cNvPr>
          <p:cNvSpPr>
            <a:spLocks noGrp="1"/>
          </p:cNvSpPr>
          <p:nvPr>
            <p:ph type="sldNum" sz="quarter" idx="12"/>
          </p:nvPr>
        </p:nvSpPr>
        <p:spPr/>
        <p:txBody>
          <a:bodyPr/>
          <a:lstStyle/>
          <a:p>
            <a:fld id="{5951F227-E1D8-443B-A186-C40DF9C0D22F}" type="slidenum">
              <a:rPr lang="en-US" smtClean="0"/>
              <a:pPr/>
              <a:t>11</a:t>
            </a:fld>
            <a:endParaRPr lang="en-US"/>
          </a:p>
        </p:txBody>
      </p:sp>
      <p:sp>
        <p:nvSpPr>
          <p:cNvPr id="7" name="Title 1">
            <a:extLst>
              <a:ext uri="{FF2B5EF4-FFF2-40B4-BE49-F238E27FC236}">
                <a16:creationId xmlns:a16="http://schemas.microsoft.com/office/drawing/2014/main" id="{C9A56DA8-B13C-4E82-ADA3-75EA2B80F1D2}"/>
              </a:ext>
            </a:extLst>
          </p:cNvPr>
          <p:cNvSpPr>
            <a:spLocks noGrp="1"/>
          </p:cNvSpPr>
          <p:nvPr>
            <p:ph type="title"/>
          </p:nvPr>
        </p:nvSpPr>
        <p:spPr>
          <a:xfrm>
            <a:off x="484188" y="452438"/>
            <a:ext cx="7056437" cy="1400175"/>
          </a:xfrm>
        </p:spPr>
        <p:txBody>
          <a:bodyPr>
            <a:spAutoFit/>
          </a:bodyPr>
          <a:lstStyle/>
          <a:p>
            <a:r>
              <a:rPr lang="en-US" dirty="0"/>
              <a:t>Passing through Samaria and Galilee (Luke17:11)</a:t>
            </a:r>
          </a:p>
        </p:txBody>
      </p:sp>
      <p:sp>
        <p:nvSpPr>
          <p:cNvPr id="8" name="Oval 11">
            <a:extLst>
              <a:ext uri="{FF2B5EF4-FFF2-40B4-BE49-F238E27FC236}">
                <a16:creationId xmlns:a16="http://schemas.microsoft.com/office/drawing/2014/main" id="{680FFA02-D398-4B5E-92BD-353C9C53587D}"/>
              </a:ext>
            </a:extLst>
          </p:cNvPr>
          <p:cNvSpPr>
            <a:spLocks noChangeArrowheads="1"/>
          </p:cNvSpPr>
          <p:nvPr/>
        </p:nvSpPr>
        <p:spPr bwMode="auto">
          <a:xfrm>
            <a:off x="4226567" y="4771717"/>
            <a:ext cx="690866" cy="609600"/>
          </a:xfrm>
          <a:prstGeom prst="ellipse">
            <a:avLst/>
          </a:prstGeom>
          <a:solidFill>
            <a:schemeClr val="tx1">
              <a:alpha val="25098"/>
            </a:schemeClr>
          </a:solidFill>
          <a:ln w="38100">
            <a:solidFill>
              <a:srgbClr val="FF0000"/>
            </a:solidFill>
            <a:round/>
            <a:headEnd type="none" w="sm" len="sm"/>
            <a:tailEnd type="none" w="sm" len="sm"/>
          </a:ln>
        </p:spPr>
        <p:txBody>
          <a:bodyPr wrap="none" anchor="ctr"/>
          <a:lstStyle/>
          <a:p>
            <a:pPr defTabSz="457200">
              <a:defRPr/>
            </a:pPr>
            <a:endParaRPr lang="en-US">
              <a:solidFill>
                <a:prstClr val="white"/>
              </a:solidFill>
              <a:latin typeface="Century Gothic" panose="020B0502020202020204"/>
            </a:endParaRPr>
          </a:p>
        </p:txBody>
      </p:sp>
    </p:spTree>
    <p:extLst>
      <p:ext uri="{BB962C8B-B14F-4D97-AF65-F5344CB8AC3E}">
        <p14:creationId xmlns:p14="http://schemas.microsoft.com/office/powerpoint/2010/main" val="21522917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314325" y="2052925"/>
            <a:ext cx="8629650" cy="3431709"/>
          </a:xfrm>
        </p:spPr>
        <p:txBody>
          <a:bodyPr>
            <a:spAutoFit/>
          </a:bodyPr>
          <a:lstStyle/>
          <a:p>
            <a:pPr marL="0" indent="0">
              <a:buNone/>
            </a:pPr>
            <a:r>
              <a:rPr lang="en-US" sz="2400" dirty="0">
                <a:solidFill>
                  <a:srgbClr val="FFFF00"/>
                </a:solidFill>
              </a:rPr>
              <a:t>Luke 17:12-13, </a:t>
            </a:r>
            <a:r>
              <a:rPr lang="en-US" sz="2400" i="1" dirty="0">
                <a:solidFill>
                  <a:srgbClr val="FFFF00"/>
                </a:solidFill>
              </a:rPr>
              <a:t>And as he entered into a </a:t>
            </a:r>
            <a:r>
              <a:rPr lang="en-US" sz="2400" i="1" u="sng" dirty="0">
                <a:solidFill>
                  <a:srgbClr val="FFFF00"/>
                </a:solidFill>
              </a:rPr>
              <a:t>certain village</a:t>
            </a:r>
            <a:r>
              <a:rPr lang="en-US" sz="2400" i="1" dirty="0">
                <a:solidFill>
                  <a:srgbClr val="FFFF00"/>
                </a:solidFill>
              </a:rPr>
              <a:t>, there met him ten men that were lepers, who </a:t>
            </a:r>
            <a:r>
              <a:rPr lang="en-US" sz="2400" i="1" u="sng" dirty="0">
                <a:solidFill>
                  <a:srgbClr val="FFFF00"/>
                </a:solidFill>
              </a:rPr>
              <a:t>stood afar off</a:t>
            </a:r>
            <a:r>
              <a:rPr lang="en-US" sz="2400" i="1" dirty="0">
                <a:solidFill>
                  <a:srgbClr val="FFFF00"/>
                </a:solidFill>
              </a:rPr>
              <a:t>: and they lifted up their voices, saying, Jesus, Master, Have mercy on us.”</a:t>
            </a:r>
          </a:p>
          <a:p>
            <a:r>
              <a:rPr lang="en-US" sz="2400" i="1" dirty="0"/>
              <a:t>Unnamed village.</a:t>
            </a:r>
          </a:p>
          <a:p>
            <a:r>
              <a:rPr lang="en-US" sz="2400" i="1" dirty="0"/>
              <a:t>Lepers stood afar off. (Numbers 15:2; see also</a:t>
            </a:r>
            <a:br>
              <a:rPr lang="en-US" sz="2400" i="1" dirty="0"/>
            </a:br>
            <a:r>
              <a:rPr lang="en-US" sz="2400" i="1" dirty="0"/>
              <a:t>Leviticus 13).</a:t>
            </a:r>
          </a:p>
          <a:p>
            <a:r>
              <a:rPr lang="en-US" sz="2400" i="1" dirty="0"/>
              <a:t>“Master, Have mercy on us.”</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smtClean="0"/>
              <a:pPr/>
              <a:t>12</a:t>
            </a:fld>
            <a:endParaRPr lang="en-US"/>
          </a:p>
        </p:txBody>
      </p:sp>
    </p:spTree>
    <p:extLst>
      <p:ext uri="{BB962C8B-B14F-4D97-AF65-F5344CB8AC3E}">
        <p14:creationId xmlns:p14="http://schemas.microsoft.com/office/powerpoint/2010/main" val="187874827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t>Passing through Samaria and Galilee (Luke17:12-13)</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03696" y="1864385"/>
            <a:ext cx="4637986" cy="4893647"/>
          </a:xfrm>
        </p:spPr>
        <p:txBody>
          <a:bodyPr wrap="square">
            <a:spAutoFit/>
          </a:bodyPr>
          <a:lstStyle/>
          <a:p>
            <a:pPr>
              <a:spcBef>
                <a:spcPts val="0"/>
              </a:spcBef>
            </a:pPr>
            <a:r>
              <a:rPr lang="en-US" sz="2400" dirty="0"/>
              <a:t>Elisha’s day: Four lepers spoke to one another at the gate of Samaria and went out together to the camp of the Syrian army</a:t>
            </a:r>
            <a:br>
              <a:rPr lang="en-US" sz="2400" dirty="0"/>
            </a:br>
            <a:r>
              <a:rPr lang="en-US" sz="2400" dirty="0"/>
              <a:t>(2 Kings 7:1-4).</a:t>
            </a:r>
          </a:p>
          <a:p>
            <a:pPr>
              <a:spcBef>
                <a:spcPts val="0"/>
              </a:spcBef>
            </a:pPr>
            <a:r>
              <a:rPr lang="en-US" sz="2400" dirty="0"/>
              <a:t>See Luke 5:12-16 for further details on the leper’s physical condition.</a:t>
            </a:r>
          </a:p>
          <a:p>
            <a:pPr>
              <a:spcBef>
                <a:spcPts val="0"/>
              </a:spcBef>
            </a:pPr>
            <a:r>
              <a:rPr lang="en-US" sz="2400" dirty="0"/>
              <a:t>These lepers were not allowed to be in close contact with Jesus or His disciples.</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smtClean="0"/>
              <a:pPr/>
              <a:t>13</a:t>
            </a:fld>
            <a:endParaRPr lang="en-US"/>
          </a:p>
        </p:txBody>
      </p:sp>
      <p:pic>
        <p:nvPicPr>
          <p:cNvPr id="5" name="Picture 4" descr="A peacful man: Hanuman Ji">
            <a:extLst>
              <a:ext uri="{FF2B5EF4-FFF2-40B4-BE49-F238E27FC236}">
                <a16:creationId xmlns:a16="http://schemas.microsoft.com/office/drawing/2014/main" id="{7541283C-738C-48E9-8898-0DAEC49C27F5}"/>
              </a:ext>
            </a:extLst>
          </p:cNvPr>
          <p:cNvPicPr>
            <a:picLocks noChangeAspect="1"/>
          </p:cNvPicPr>
          <p:nvPr/>
        </p:nvPicPr>
        <p:blipFill>
          <a:blip r:embed="rId2" cstate="print"/>
          <a:srcRect/>
          <a:stretch>
            <a:fillRect/>
          </a:stretch>
        </p:blipFill>
        <p:spPr bwMode="auto">
          <a:xfrm>
            <a:off x="4829177" y="1853248"/>
            <a:ext cx="3721098" cy="4868227"/>
          </a:xfrm>
          <a:prstGeom prst="rect">
            <a:avLst/>
          </a:prstGeom>
          <a:noFill/>
          <a:ln w="9525">
            <a:noFill/>
            <a:miter lim="800000"/>
            <a:headEnd/>
            <a:tailEnd/>
          </a:ln>
        </p:spPr>
      </p:pic>
    </p:spTree>
    <p:extLst>
      <p:ext uri="{BB962C8B-B14F-4D97-AF65-F5344CB8AC3E}">
        <p14:creationId xmlns:p14="http://schemas.microsoft.com/office/powerpoint/2010/main" val="339199895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t>Passing through Samaria and Galilee (Luke17:12-13)</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60257" y="2052925"/>
            <a:ext cx="8849707" cy="4339650"/>
          </a:xfrm>
        </p:spPr>
        <p:txBody>
          <a:bodyPr wrap="square">
            <a:spAutoFit/>
          </a:bodyPr>
          <a:lstStyle/>
          <a:p>
            <a:pPr marL="0" indent="0">
              <a:spcBef>
                <a:spcPts val="0"/>
              </a:spcBef>
              <a:buNone/>
            </a:pPr>
            <a:r>
              <a:rPr lang="en-US" sz="3200" i="1" dirty="0">
                <a:solidFill>
                  <a:srgbClr val="FFFF00"/>
                </a:solidFill>
              </a:rPr>
              <a:t>“</a:t>
            </a:r>
            <a:r>
              <a:rPr lang="en-US" sz="3200" b="1" i="1" dirty="0">
                <a:solidFill>
                  <a:srgbClr val="FFFF00"/>
                </a:solidFill>
              </a:rPr>
              <a:t>Master, Have mercy on us</a:t>
            </a:r>
            <a:r>
              <a:rPr lang="en-US" sz="3200" i="1" dirty="0">
                <a:solidFill>
                  <a:srgbClr val="FFFF00"/>
                </a:solidFill>
              </a:rPr>
              <a:t>.” </a:t>
            </a:r>
            <a:r>
              <a:rPr lang="en-US" sz="3200" b="1" i="1" dirty="0">
                <a:solidFill>
                  <a:srgbClr val="FFFF00"/>
                </a:solidFill>
              </a:rPr>
              <a:t>Luke 17:13</a:t>
            </a:r>
          </a:p>
          <a:p>
            <a:pPr marL="0" indent="0">
              <a:spcBef>
                <a:spcPts val="0"/>
              </a:spcBef>
              <a:buNone/>
            </a:pPr>
            <a:r>
              <a:rPr lang="en-US" sz="2800" b="1" dirty="0">
                <a:solidFill>
                  <a:srgbClr val="FFFF00"/>
                </a:solidFill>
              </a:rPr>
              <a:t>Indicates prior knowledge.</a:t>
            </a:r>
          </a:p>
          <a:p>
            <a:pPr marL="342900" indent="-342900">
              <a:spcBef>
                <a:spcPts val="0"/>
              </a:spcBef>
            </a:pPr>
            <a:r>
              <a:rPr lang="en-US" sz="2400" dirty="0"/>
              <a:t>After preaching the Sermon on the Mount, another leper had been cleansed by Jesus. Matthew 8:1-4</a:t>
            </a:r>
          </a:p>
          <a:p>
            <a:pPr marL="342900" indent="-342900">
              <a:spcBef>
                <a:spcPts val="0"/>
              </a:spcBef>
            </a:pPr>
            <a:r>
              <a:rPr lang="en-US" sz="2400" dirty="0"/>
              <a:t>Note the appeals:</a:t>
            </a:r>
          </a:p>
          <a:p>
            <a:pPr marL="742956" lvl="1" indent="-342900">
              <a:spcBef>
                <a:spcPts val="0"/>
              </a:spcBef>
            </a:pPr>
            <a:r>
              <a:rPr lang="en-US" sz="2400" dirty="0"/>
              <a:t>Of blind Bartimaeus. Mark 10:47</a:t>
            </a:r>
          </a:p>
          <a:p>
            <a:pPr marL="742956" lvl="1" indent="-342900">
              <a:spcBef>
                <a:spcPts val="0"/>
              </a:spcBef>
            </a:pPr>
            <a:r>
              <a:rPr lang="en-US" sz="2400" dirty="0"/>
              <a:t>The two blind men. Matthew 9:27</a:t>
            </a:r>
          </a:p>
          <a:p>
            <a:pPr marL="742956" lvl="1" indent="-342900">
              <a:spcBef>
                <a:spcPts val="0"/>
              </a:spcBef>
            </a:pPr>
            <a:r>
              <a:rPr lang="en-US" sz="2400" dirty="0"/>
              <a:t>Two other blind men at Jericho. Matthew 20:30 - 31</a:t>
            </a:r>
          </a:p>
          <a:p>
            <a:pPr marL="742956" lvl="1" indent="-342900">
              <a:spcBef>
                <a:spcPts val="0"/>
              </a:spcBef>
            </a:pPr>
            <a:r>
              <a:rPr lang="en-US" sz="2400" dirty="0"/>
              <a:t>The woman of Canaan. Matthew 15:22</a:t>
            </a:r>
          </a:p>
          <a:p>
            <a:pPr marL="742956" lvl="1" indent="-342900">
              <a:spcBef>
                <a:spcPts val="0"/>
              </a:spcBef>
            </a:pPr>
            <a:r>
              <a:rPr lang="en-US" sz="2400" dirty="0"/>
              <a:t>The father of an epileptic son. Matthew 17:15</a:t>
            </a:r>
          </a:p>
          <a:p>
            <a:pPr marL="742956" lvl="1" indent="-342900">
              <a:spcBef>
                <a:spcPts val="0"/>
              </a:spcBef>
            </a:pPr>
            <a:r>
              <a:rPr lang="en-US" sz="2400" dirty="0"/>
              <a:t>And the rich man in torment. Luke 16:24</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smtClean="0"/>
              <a:pPr/>
              <a:t>14</a:t>
            </a:fld>
            <a:endParaRPr lang="en-US"/>
          </a:p>
        </p:txBody>
      </p:sp>
    </p:spTree>
    <p:extLst>
      <p:ext uri="{BB962C8B-B14F-4D97-AF65-F5344CB8AC3E}">
        <p14:creationId xmlns:p14="http://schemas.microsoft.com/office/powerpoint/2010/main" val="3312775722"/>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41402" y="1996363"/>
            <a:ext cx="8802573" cy="4832092"/>
          </a:xfrm>
        </p:spPr>
        <p:txBody>
          <a:bodyPr wrap="square">
            <a:spAutoFit/>
          </a:bodyPr>
          <a:lstStyle/>
          <a:p>
            <a:pPr marL="0" indent="0">
              <a:spcBef>
                <a:spcPts val="0"/>
              </a:spcBef>
              <a:buNone/>
            </a:pPr>
            <a:r>
              <a:rPr lang="en-US" sz="2600" dirty="0">
                <a:solidFill>
                  <a:srgbClr val="FFFF00"/>
                </a:solidFill>
              </a:rPr>
              <a:t>Luke 17:14, </a:t>
            </a:r>
            <a:r>
              <a:rPr lang="en-US" sz="2600" i="1" dirty="0">
                <a:solidFill>
                  <a:srgbClr val="FFFF00"/>
                </a:solidFill>
              </a:rPr>
              <a:t>“And when he saw them, he said unto them, Go and show yourselves unto the priests. And it came to pass, as they went, they were cleansed.”</a:t>
            </a:r>
          </a:p>
          <a:p>
            <a:pPr>
              <a:spcBef>
                <a:spcPts val="0"/>
              </a:spcBef>
            </a:pPr>
            <a:r>
              <a:rPr lang="en-US" sz="2400" dirty="0"/>
              <a:t>Show yourselves to the priests. Leviticus 13:2; 14:2;</a:t>
            </a:r>
            <a:br>
              <a:rPr lang="en-US" sz="2400" dirty="0"/>
            </a:br>
            <a:r>
              <a:rPr lang="en-US" sz="2400" dirty="0"/>
              <a:t>cf. Luke 5:14</a:t>
            </a:r>
          </a:p>
          <a:p>
            <a:pPr>
              <a:spcBef>
                <a:spcPts val="0"/>
              </a:spcBef>
            </a:pPr>
            <a:r>
              <a:rPr lang="en-US" sz="2400" dirty="0"/>
              <a:t>Note:</a:t>
            </a:r>
          </a:p>
          <a:p>
            <a:pPr lvl="1">
              <a:spcBef>
                <a:spcPts val="0"/>
              </a:spcBef>
            </a:pPr>
            <a:r>
              <a:rPr lang="en-US" sz="2200" dirty="0"/>
              <a:t>We do not know if they hesitated </a:t>
            </a:r>
            <a:r>
              <a:rPr lang="en-US" sz="2400" dirty="0"/>
              <a:t>but we do know that they all went.</a:t>
            </a:r>
          </a:p>
          <a:p>
            <a:pPr lvl="1">
              <a:spcBef>
                <a:spcPts val="0"/>
              </a:spcBef>
            </a:pPr>
            <a:r>
              <a:rPr lang="en-US" sz="2200" dirty="0"/>
              <a:t>We do not know if Jesus touched them as He had done with other lepers. (Luke 5:12- 13)</a:t>
            </a:r>
          </a:p>
          <a:p>
            <a:pPr lvl="1">
              <a:spcBef>
                <a:spcPts val="0"/>
              </a:spcBef>
            </a:pPr>
            <a:r>
              <a:rPr lang="en-US" sz="2200" dirty="0"/>
              <a:t>We do not know how much time transpired or how far they walked before they discovered that they were healed.</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smtClean="0"/>
              <a:pPr/>
              <a:t>15</a:t>
            </a:fld>
            <a:endParaRPr lang="en-US"/>
          </a:p>
        </p:txBody>
      </p:sp>
    </p:spTree>
    <p:extLst>
      <p:ext uri="{BB962C8B-B14F-4D97-AF65-F5344CB8AC3E}">
        <p14:creationId xmlns:p14="http://schemas.microsoft.com/office/powerpoint/2010/main" val="1399551277"/>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357606"/>
            <a:ext cx="7772400" cy="1015663"/>
          </a:xfrm>
        </p:spPr>
        <p:txBody>
          <a:bodyPr>
            <a:spAutoFit/>
          </a:bodyPr>
          <a:lstStyle/>
          <a:p>
            <a:r>
              <a:rPr lang="en-US" sz="6000" dirty="0"/>
              <a:t>Naaman The Leper</a:t>
            </a:r>
          </a:p>
        </p:txBody>
      </p:sp>
      <p:sp>
        <p:nvSpPr>
          <p:cNvPr id="3" name="Subtitle 2"/>
          <p:cNvSpPr>
            <a:spLocks noGrp="1"/>
          </p:cNvSpPr>
          <p:nvPr>
            <p:ph type="subTitle" idx="1"/>
          </p:nvPr>
        </p:nvSpPr>
        <p:spPr>
          <a:xfrm>
            <a:off x="1371600" y="3886200"/>
            <a:ext cx="6400800" cy="830997"/>
          </a:xfrm>
        </p:spPr>
        <p:txBody>
          <a:bodyPr rtlCol="0">
            <a:spAutoFit/>
          </a:bodyPr>
          <a:lstStyle/>
          <a:p>
            <a:pPr fontAlgn="auto">
              <a:spcAft>
                <a:spcPts val="0"/>
              </a:spcAft>
              <a:buFont typeface="Arial" pitchFamily="34" charset="0"/>
              <a:buNone/>
              <a:defRPr/>
            </a:pPr>
            <a:r>
              <a:rPr lang="en-US" sz="4800" dirty="0"/>
              <a:t>2 Kings 5:1-14</a:t>
            </a: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9A-23D9-4CFA-9A50-0C01336FEE07}"/>
              </a:ext>
            </a:extLst>
          </p:cNvPr>
          <p:cNvSpPr>
            <a:spLocks noGrp="1"/>
          </p:cNvSpPr>
          <p:nvPr>
            <p:ph type="title"/>
          </p:nvPr>
        </p:nvSpPr>
        <p:spPr>
          <a:xfrm>
            <a:off x="484710" y="452718"/>
            <a:ext cx="7055380" cy="1077218"/>
          </a:xfrm>
        </p:spPr>
        <p:txBody>
          <a:bodyPr>
            <a:spAutoFit/>
          </a:bodyPr>
          <a:lstStyle/>
          <a:p>
            <a:r>
              <a:rPr lang="en-US" sz="3200" b="1" dirty="0">
                <a:ea typeface="Times New Roman" panose="02020603050405020304" pitchFamily="18" charset="0"/>
              </a:rPr>
              <a:t>The High Priest Unwittingly Makes A True Prophecy. John 11:49-57</a:t>
            </a:r>
            <a:endParaRPr lang="en-US" dirty="0"/>
          </a:p>
        </p:txBody>
      </p:sp>
      <p:sp>
        <p:nvSpPr>
          <p:cNvPr id="3" name="Content Placeholder 2">
            <a:extLst>
              <a:ext uri="{FF2B5EF4-FFF2-40B4-BE49-F238E27FC236}">
                <a16:creationId xmlns:a16="http://schemas.microsoft.com/office/drawing/2014/main" id="{5F059537-60D2-4CDD-A1DC-2F6635E1E4CD}"/>
              </a:ext>
            </a:extLst>
          </p:cNvPr>
          <p:cNvSpPr>
            <a:spLocks noGrp="1"/>
          </p:cNvSpPr>
          <p:nvPr>
            <p:ph idx="1"/>
          </p:nvPr>
        </p:nvSpPr>
        <p:spPr>
          <a:xfrm>
            <a:off x="65988" y="1577363"/>
            <a:ext cx="4458384" cy="5391219"/>
          </a:xfrm>
        </p:spPr>
        <p:txBody>
          <a:bodyPr wrap="square">
            <a:spAutoFit/>
          </a:bodyPr>
          <a:lstStyle/>
          <a:p>
            <a:pPr marL="0" indent="0">
              <a:spcBef>
                <a:spcPts val="0"/>
              </a:spcBef>
              <a:buNone/>
            </a:pPr>
            <a:r>
              <a:rPr lang="en-US" sz="2400" dirty="0">
                <a:solidFill>
                  <a:srgbClr val="FFFF00"/>
                </a:solidFill>
              </a:rPr>
              <a:t>John 11:54, </a:t>
            </a:r>
            <a:r>
              <a:rPr lang="en-US" sz="2400" i="1" dirty="0">
                <a:solidFill>
                  <a:srgbClr val="FFFF00"/>
                </a:solidFill>
              </a:rPr>
              <a:t>“Jesus therefore </a:t>
            </a:r>
            <a:r>
              <a:rPr lang="en-US" sz="2400" i="1" u="sng" dirty="0">
                <a:solidFill>
                  <a:srgbClr val="FFFF00"/>
                </a:solidFill>
              </a:rPr>
              <a:t>walked no more openly among the Jews</a:t>
            </a:r>
            <a:r>
              <a:rPr lang="en-US" sz="2400" i="1" dirty="0">
                <a:solidFill>
                  <a:srgbClr val="FFFF00"/>
                </a:solidFill>
              </a:rPr>
              <a:t>, but departed thence into the country near to the wilderness, into a city called </a:t>
            </a:r>
            <a:r>
              <a:rPr lang="en-US" sz="2400" i="1" u="sng" dirty="0">
                <a:solidFill>
                  <a:srgbClr val="FFFF00"/>
                </a:solidFill>
              </a:rPr>
              <a:t>Ephraim</a:t>
            </a:r>
            <a:r>
              <a:rPr lang="en-US" sz="2400" i="1" dirty="0">
                <a:solidFill>
                  <a:srgbClr val="FFFF00"/>
                </a:solidFill>
              </a:rPr>
              <a:t>; and there he tarried with the disciples.”</a:t>
            </a:r>
          </a:p>
          <a:p>
            <a:pPr>
              <a:spcBef>
                <a:spcPts val="0"/>
              </a:spcBef>
            </a:pPr>
            <a:r>
              <a:rPr lang="en-US" sz="2400" dirty="0"/>
              <a:t>Jesus walked no more among the Jews in a public way. Rather He retired to a place called Ephraim about 20 miles from Jerusalem.</a:t>
            </a:r>
          </a:p>
        </p:txBody>
      </p:sp>
      <p:sp>
        <p:nvSpPr>
          <p:cNvPr id="4" name="Slide Number Placeholder 3">
            <a:extLst>
              <a:ext uri="{FF2B5EF4-FFF2-40B4-BE49-F238E27FC236}">
                <a16:creationId xmlns:a16="http://schemas.microsoft.com/office/drawing/2014/main" id="{6B5A53CA-237C-4898-8F9E-A99D207E5036}"/>
              </a:ext>
            </a:extLst>
          </p:cNvPr>
          <p:cNvSpPr>
            <a:spLocks noGrp="1"/>
          </p:cNvSpPr>
          <p:nvPr>
            <p:ph type="sldNum" sz="quarter" idx="12"/>
          </p:nvPr>
        </p:nvSpPr>
        <p:spPr/>
        <p:txBody>
          <a:bodyPr/>
          <a:lstStyle/>
          <a:p>
            <a:pPr defTabSz="457200">
              <a:defRPr/>
            </a:pPr>
            <a:fld id="{5951F227-E1D8-443B-A186-C40DF9C0D22F}" type="slidenum">
              <a:rPr lang="en-US">
                <a:solidFill>
                  <a:prstClr val="white">
                    <a:tint val="75000"/>
                  </a:prstClr>
                </a:solidFill>
                <a:latin typeface="Century Gothic" panose="020B0502020202020204"/>
              </a:rPr>
              <a:pPr defTabSz="457200">
                <a:defRPr/>
              </a:pPr>
              <a:t>2</a:t>
            </a:fld>
            <a:endParaRPr lang="en-US">
              <a:solidFill>
                <a:prstClr val="white">
                  <a:tint val="75000"/>
                </a:prstClr>
              </a:solidFill>
              <a:latin typeface="Century Gothic" panose="020B0502020202020204"/>
            </a:endParaRPr>
          </a:p>
        </p:txBody>
      </p:sp>
      <p:pic>
        <p:nvPicPr>
          <p:cNvPr id="5" name="Picture 14">
            <a:extLst>
              <a:ext uri="{FF2B5EF4-FFF2-40B4-BE49-F238E27FC236}">
                <a16:creationId xmlns:a16="http://schemas.microsoft.com/office/drawing/2014/main" id="{DE663488-3D4A-403E-BA90-048552C109AC}"/>
              </a:ext>
            </a:extLst>
          </p:cNvPr>
          <p:cNvPicPr>
            <a:picLocks noChangeAspect="1" noChangeArrowheads="1"/>
          </p:cNvPicPr>
          <p:nvPr/>
        </p:nvPicPr>
        <p:blipFill>
          <a:blip r:embed="rId2" cstate="print"/>
          <a:srcRect/>
          <a:stretch>
            <a:fillRect/>
          </a:stretch>
        </p:blipFill>
        <p:spPr bwMode="auto">
          <a:xfrm>
            <a:off x="4524379" y="1570962"/>
            <a:ext cx="4638675" cy="5245100"/>
          </a:xfrm>
          <a:prstGeom prst="rect">
            <a:avLst/>
          </a:prstGeom>
          <a:noFill/>
          <a:ln w="12700">
            <a:noFill/>
            <a:miter lim="800000"/>
            <a:headEnd type="none" w="sm" len="sm"/>
            <a:tailEnd type="none" w="sm" len="sm"/>
          </a:ln>
        </p:spPr>
      </p:pic>
      <p:sp>
        <p:nvSpPr>
          <p:cNvPr id="6" name="Oval 11">
            <a:extLst>
              <a:ext uri="{FF2B5EF4-FFF2-40B4-BE49-F238E27FC236}">
                <a16:creationId xmlns:a16="http://schemas.microsoft.com/office/drawing/2014/main" id="{35068A17-7F71-4D03-990B-6E3C81CC89A0}"/>
              </a:ext>
            </a:extLst>
          </p:cNvPr>
          <p:cNvSpPr>
            <a:spLocks noChangeArrowheads="1"/>
          </p:cNvSpPr>
          <p:nvPr/>
        </p:nvSpPr>
        <p:spPr bwMode="auto">
          <a:xfrm>
            <a:off x="6498279" y="2361892"/>
            <a:ext cx="690866" cy="609600"/>
          </a:xfrm>
          <a:prstGeom prst="ellipse">
            <a:avLst/>
          </a:prstGeom>
          <a:solidFill>
            <a:schemeClr val="tx1">
              <a:alpha val="25098"/>
            </a:schemeClr>
          </a:solidFill>
          <a:ln w="12700">
            <a:solidFill>
              <a:schemeClr val="tx1"/>
            </a:solidFill>
            <a:round/>
            <a:headEnd type="none" w="sm" len="sm"/>
            <a:tailEnd type="none" w="sm" len="sm"/>
          </a:ln>
        </p:spPr>
        <p:txBody>
          <a:bodyPr wrap="none" anchor="ctr"/>
          <a:lstStyle/>
          <a:p>
            <a:pPr defTabSz="457200">
              <a:defRPr/>
            </a:pPr>
            <a:endParaRPr lang="en-US">
              <a:solidFill>
                <a:prstClr val="white"/>
              </a:solidFill>
              <a:latin typeface="Century Gothic" panose="020B0502020202020204"/>
            </a:endParaRPr>
          </a:p>
        </p:txBody>
      </p:sp>
    </p:spTree>
    <p:extLst>
      <p:ext uri="{BB962C8B-B14F-4D97-AF65-F5344CB8AC3E}">
        <p14:creationId xmlns:p14="http://schemas.microsoft.com/office/powerpoint/2010/main" val="2332058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9A-23D9-4CFA-9A50-0C01336FEE07}"/>
              </a:ext>
            </a:extLst>
          </p:cNvPr>
          <p:cNvSpPr>
            <a:spLocks noGrp="1"/>
          </p:cNvSpPr>
          <p:nvPr>
            <p:ph type="title"/>
          </p:nvPr>
        </p:nvSpPr>
        <p:spPr>
          <a:xfrm>
            <a:off x="484710" y="452718"/>
            <a:ext cx="7055380" cy="1077218"/>
          </a:xfrm>
        </p:spPr>
        <p:txBody>
          <a:bodyPr>
            <a:spAutoFit/>
          </a:bodyPr>
          <a:lstStyle/>
          <a:p>
            <a:r>
              <a:rPr lang="en-US" sz="3200" b="1" dirty="0">
                <a:ea typeface="Times New Roman" panose="02020603050405020304" pitchFamily="18" charset="0"/>
              </a:rPr>
              <a:t>The High Priest Unwittingly Makes A True Prophecy. John 11:49-57</a:t>
            </a:r>
            <a:endParaRPr lang="en-US" dirty="0"/>
          </a:p>
        </p:txBody>
      </p:sp>
      <p:sp>
        <p:nvSpPr>
          <p:cNvPr id="3" name="Content Placeholder 2">
            <a:extLst>
              <a:ext uri="{FF2B5EF4-FFF2-40B4-BE49-F238E27FC236}">
                <a16:creationId xmlns:a16="http://schemas.microsoft.com/office/drawing/2014/main" id="{5F059537-60D2-4CDD-A1DC-2F6635E1E4CD}"/>
              </a:ext>
            </a:extLst>
          </p:cNvPr>
          <p:cNvSpPr>
            <a:spLocks noGrp="1"/>
          </p:cNvSpPr>
          <p:nvPr>
            <p:ph idx="1"/>
          </p:nvPr>
        </p:nvSpPr>
        <p:spPr>
          <a:xfrm>
            <a:off x="484711" y="1685927"/>
            <a:ext cx="8325914" cy="4257576"/>
          </a:xfrm>
        </p:spPr>
        <p:txBody>
          <a:bodyPr>
            <a:spAutoFit/>
          </a:bodyPr>
          <a:lstStyle/>
          <a:p>
            <a:pPr marL="0" indent="0">
              <a:buNone/>
            </a:pPr>
            <a:r>
              <a:rPr lang="en-US" sz="2600" dirty="0">
                <a:solidFill>
                  <a:srgbClr val="FFFF00"/>
                </a:solidFill>
              </a:rPr>
              <a:t>John 11:55, </a:t>
            </a:r>
            <a:r>
              <a:rPr lang="en-US" sz="2600" i="1" dirty="0">
                <a:solidFill>
                  <a:srgbClr val="FFFF00"/>
                </a:solidFill>
              </a:rPr>
              <a:t>“Now the </a:t>
            </a:r>
            <a:r>
              <a:rPr lang="en-US" sz="2800" b="1" i="1" dirty="0">
                <a:solidFill>
                  <a:srgbClr val="FFFF00"/>
                </a:solidFill>
                <a:effectLst>
                  <a:outerShdw blurRad="38100" dist="38100" dir="2700000" algn="tl">
                    <a:srgbClr val="000000">
                      <a:alpha val="43137"/>
                    </a:srgbClr>
                  </a:outerShdw>
                </a:effectLst>
              </a:rPr>
              <a:t>passover of the Jews </a:t>
            </a:r>
            <a:r>
              <a:rPr lang="en-US" sz="2600" i="1" dirty="0">
                <a:solidFill>
                  <a:srgbClr val="FFFF00"/>
                </a:solidFill>
              </a:rPr>
              <a:t>was at hand: and many went up to Jerusalem out of the country before the passover, </a:t>
            </a:r>
            <a:r>
              <a:rPr lang="en-US" sz="2600" b="1" i="1" dirty="0">
                <a:solidFill>
                  <a:srgbClr val="FFFF00"/>
                </a:solidFill>
                <a:effectLst>
                  <a:outerShdw blurRad="38100" dist="38100" dir="2700000" algn="tl">
                    <a:srgbClr val="000000">
                      <a:alpha val="43137"/>
                    </a:srgbClr>
                  </a:outerShdw>
                </a:effectLst>
              </a:rPr>
              <a:t>to purify themselves</a:t>
            </a:r>
            <a:r>
              <a:rPr lang="en-US" sz="2600" i="1" dirty="0">
                <a:solidFill>
                  <a:srgbClr val="FFFF00"/>
                </a:solidFill>
                <a:effectLst>
                  <a:outerShdw blurRad="38100" dist="38100" dir="2700000" algn="tl">
                    <a:srgbClr val="000000">
                      <a:alpha val="43137"/>
                    </a:srgbClr>
                  </a:outerShdw>
                </a:effectLst>
              </a:rPr>
              <a:t>”</a:t>
            </a:r>
          </a:p>
          <a:p>
            <a:r>
              <a:rPr lang="en-US" sz="2400" dirty="0"/>
              <a:t>The phrase, </a:t>
            </a:r>
            <a:r>
              <a:rPr lang="en-US" sz="2400" i="1" dirty="0"/>
              <a:t>“the </a:t>
            </a:r>
            <a:r>
              <a:rPr lang="en-US" sz="2800" b="1" i="1" dirty="0">
                <a:effectLst>
                  <a:outerShdw blurRad="38100" dist="38100" dir="2700000" algn="tl">
                    <a:srgbClr val="000000">
                      <a:alpha val="43137"/>
                    </a:srgbClr>
                  </a:outerShdw>
                </a:effectLst>
              </a:rPr>
              <a:t>Passover of the Jews </a:t>
            </a:r>
            <a:r>
              <a:rPr lang="en-US" sz="2400" i="1" dirty="0"/>
              <a:t>was near,” </a:t>
            </a:r>
            <a:r>
              <a:rPr lang="en-US" sz="2400" dirty="0"/>
              <a:t>appears also in John 2:13 and John 6:4.</a:t>
            </a:r>
          </a:p>
          <a:p>
            <a:r>
              <a:rPr lang="en-US" sz="2400" dirty="0"/>
              <a:t>“Its being called the Jews’ Passover shows </a:t>
            </a:r>
            <a:r>
              <a:rPr lang="en-US" sz="2400" u="sng" dirty="0"/>
              <a:t>that John wrote this gospel among people who were not Jews</a:t>
            </a:r>
            <a:r>
              <a:rPr lang="en-US" sz="2400" dirty="0"/>
              <a:t>, and to whom it was necessary, therefore, to explain their customs.” </a:t>
            </a:r>
            <a:r>
              <a:rPr lang="en-US" dirty="0"/>
              <a:t>(Barnes’ Notes)</a:t>
            </a:r>
            <a:endParaRPr lang="en-US" sz="2800" dirty="0"/>
          </a:p>
        </p:txBody>
      </p:sp>
      <p:sp>
        <p:nvSpPr>
          <p:cNvPr id="4" name="Slide Number Placeholder 3">
            <a:extLst>
              <a:ext uri="{FF2B5EF4-FFF2-40B4-BE49-F238E27FC236}">
                <a16:creationId xmlns:a16="http://schemas.microsoft.com/office/drawing/2014/main" id="{6B5A53CA-237C-4898-8F9E-A99D207E5036}"/>
              </a:ext>
            </a:extLst>
          </p:cNvPr>
          <p:cNvSpPr>
            <a:spLocks noGrp="1"/>
          </p:cNvSpPr>
          <p:nvPr>
            <p:ph type="sldNum" sz="quarter" idx="12"/>
          </p:nvPr>
        </p:nvSpPr>
        <p:spPr/>
        <p:txBody>
          <a:bodyPr/>
          <a:lstStyle/>
          <a:p>
            <a:pPr defTabSz="457200">
              <a:defRPr/>
            </a:pPr>
            <a:fld id="{5951F227-E1D8-443B-A186-C40DF9C0D22F}" type="slidenum">
              <a:rPr lang="en-US">
                <a:solidFill>
                  <a:prstClr val="white">
                    <a:tint val="75000"/>
                  </a:prstClr>
                </a:solidFill>
                <a:latin typeface="Century Gothic" panose="020B0502020202020204"/>
              </a:rPr>
              <a:pPr defTabSz="457200">
                <a:defRPr/>
              </a:pPr>
              <a:t>3</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55852081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9A-23D9-4CFA-9A50-0C01336FEE07}"/>
              </a:ext>
            </a:extLst>
          </p:cNvPr>
          <p:cNvSpPr>
            <a:spLocks noGrp="1"/>
          </p:cNvSpPr>
          <p:nvPr>
            <p:ph type="title"/>
          </p:nvPr>
        </p:nvSpPr>
        <p:spPr>
          <a:xfrm>
            <a:off x="484710" y="452718"/>
            <a:ext cx="7055380" cy="1077218"/>
          </a:xfrm>
        </p:spPr>
        <p:txBody>
          <a:bodyPr>
            <a:spAutoFit/>
          </a:bodyPr>
          <a:lstStyle/>
          <a:p>
            <a:r>
              <a:rPr lang="en-US" sz="3200" b="1" dirty="0">
                <a:ea typeface="Times New Roman" panose="02020603050405020304" pitchFamily="18" charset="0"/>
              </a:rPr>
              <a:t>The High Priest Unwittingly Makes A True Prophecy. John 11:49-57</a:t>
            </a:r>
            <a:endParaRPr lang="en-US" dirty="0"/>
          </a:p>
        </p:txBody>
      </p:sp>
      <p:sp>
        <p:nvSpPr>
          <p:cNvPr id="3" name="Content Placeholder 2">
            <a:extLst>
              <a:ext uri="{FF2B5EF4-FFF2-40B4-BE49-F238E27FC236}">
                <a16:creationId xmlns:a16="http://schemas.microsoft.com/office/drawing/2014/main" id="{5F059537-60D2-4CDD-A1DC-2F6635E1E4CD}"/>
              </a:ext>
            </a:extLst>
          </p:cNvPr>
          <p:cNvSpPr>
            <a:spLocks noGrp="1"/>
          </p:cNvSpPr>
          <p:nvPr>
            <p:ph idx="1"/>
          </p:nvPr>
        </p:nvSpPr>
        <p:spPr>
          <a:xfrm>
            <a:off x="324145" y="1685927"/>
            <a:ext cx="8543925" cy="3175228"/>
          </a:xfrm>
        </p:spPr>
        <p:txBody>
          <a:bodyPr>
            <a:spAutoFit/>
          </a:bodyPr>
          <a:lstStyle/>
          <a:p>
            <a:r>
              <a:rPr lang="en-US" sz="2400" dirty="0"/>
              <a:t>If any were defiled in any manner by contact with the dead or by any other ceremonial uncleanness, they were required to take the prescribed measures for purification. (Leviticus 22:1-6)</a:t>
            </a:r>
          </a:p>
          <a:p>
            <a:r>
              <a:rPr lang="en-US" sz="2400" dirty="0"/>
              <a:t>Technically, there was no requirement in the Law that one wash before the feast, but uncleanness did exclude an individual from participation (John 18:28; compare Leviticus 7:21 and 2 Chronicles 30:17-18).</a:t>
            </a:r>
          </a:p>
        </p:txBody>
      </p:sp>
      <p:sp>
        <p:nvSpPr>
          <p:cNvPr id="4" name="Slide Number Placeholder 3">
            <a:extLst>
              <a:ext uri="{FF2B5EF4-FFF2-40B4-BE49-F238E27FC236}">
                <a16:creationId xmlns:a16="http://schemas.microsoft.com/office/drawing/2014/main" id="{6B5A53CA-237C-4898-8F9E-A99D207E5036}"/>
              </a:ext>
            </a:extLst>
          </p:cNvPr>
          <p:cNvSpPr>
            <a:spLocks noGrp="1"/>
          </p:cNvSpPr>
          <p:nvPr>
            <p:ph type="sldNum" sz="quarter" idx="12"/>
          </p:nvPr>
        </p:nvSpPr>
        <p:spPr/>
        <p:txBody>
          <a:bodyPr/>
          <a:lstStyle/>
          <a:p>
            <a:pPr defTabSz="457200">
              <a:defRPr/>
            </a:pPr>
            <a:fld id="{5951F227-E1D8-443B-A186-C40DF9C0D22F}" type="slidenum">
              <a:rPr lang="en-US">
                <a:solidFill>
                  <a:prstClr val="white">
                    <a:tint val="75000"/>
                  </a:prstClr>
                </a:solidFill>
                <a:latin typeface="Century Gothic" panose="020B0502020202020204"/>
              </a:rPr>
              <a:pPr defTabSz="457200">
                <a:defRPr/>
              </a:pPr>
              <a:t>4</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18247226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9A-23D9-4CFA-9A50-0C01336FEE07}"/>
              </a:ext>
            </a:extLst>
          </p:cNvPr>
          <p:cNvSpPr>
            <a:spLocks noGrp="1"/>
          </p:cNvSpPr>
          <p:nvPr>
            <p:ph type="title"/>
          </p:nvPr>
        </p:nvSpPr>
        <p:spPr>
          <a:xfrm>
            <a:off x="484710" y="452718"/>
            <a:ext cx="7055380" cy="1077218"/>
          </a:xfrm>
        </p:spPr>
        <p:txBody>
          <a:bodyPr>
            <a:spAutoFit/>
          </a:bodyPr>
          <a:lstStyle/>
          <a:p>
            <a:r>
              <a:rPr lang="en-US" sz="3200" b="1" dirty="0">
                <a:ea typeface="Times New Roman" panose="02020603050405020304" pitchFamily="18" charset="0"/>
              </a:rPr>
              <a:t>The High Priest Unwittingly Makes A True Prophecy. John 11:49-57</a:t>
            </a:r>
            <a:endParaRPr lang="en-US" dirty="0"/>
          </a:p>
        </p:txBody>
      </p:sp>
      <p:sp>
        <p:nvSpPr>
          <p:cNvPr id="3" name="Content Placeholder 2">
            <a:extLst>
              <a:ext uri="{FF2B5EF4-FFF2-40B4-BE49-F238E27FC236}">
                <a16:creationId xmlns:a16="http://schemas.microsoft.com/office/drawing/2014/main" id="{5F059537-60D2-4CDD-A1DC-2F6635E1E4CD}"/>
              </a:ext>
            </a:extLst>
          </p:cNvPr>
          <p:cNvSpPr>
            <a:spLocks noGrp="1"/>
          </p:cNvSpPr>
          <p:nvPr>
            <p:ph idx="1"/>
          </p:nvPr>
        </p:nvSpPr>
        <p:spPr>
          <a:xfrm>
            <a:off x="352426" y="1685927"/>
            <a:ext cx="8543925" cy="3913892"/>
          </a:xfrm>
        </p:spPr>
        <p:txBody>
          <a:bodyPr>
            <a:spAutoFit/>
          </a:bodyPr>
          <a:lstStyle/>
          <a:p>
            <a:r>
              <a:rPr lang="en-US" sz="2400" dirty="0"/>
              <a:t>This cleansing was especially necessary, for those who traveled a great distance to the feast</a:t>
            </a:r>
            <a:br>
              <a:rPr lang="en-US" sz="2400" dirty="0"/>
            </a:br>
            <a:r>
              <a:rPr lang="en-US" sz="2400" dirty="0"/>
              <a:t>(cf. Numbers 9:6-12; see also, Paul’s private vow in Acts 21:21-24).</a:t>
            </a:r>
          </a:p>
          <a:p>
            <a:r>
              <a:rPr lang="en-US" sz="2400" dirty="0"/>
              <a:t>Because of the large numbers of people involved taking their turn at the limited facilities of the city, Josephus informs us that pilgrims arrived in Jerusalem a week prior to the feast to accomplish these ablutions and assure full compliance with the Law (Jewish Wars 1.229; 6.290).</a:t>
            </a:r>
          </a:p>
        </p:txBody>
      </p:sp>
      <p:sp>
        <p:nvSpPr>
          <p:cNvPr id="4" name="Slide Number Placeholder 3">
            <a:extLst>
              <a:ext uri="{FF2B5EF4-FFF2-40B4-BE49-F238E27FC236}">
                <a16:creationId xmlns:a16="http://schemas.microsoft.com/office/drawing/2014/main" id="{6B5A53CA-237C-4898-8F9E-A99D207E5036}"/>
              </a:ext>
            </a:extLst>
          </p:cNvPr>
          <p:cNvSpPr>
            <a:spLocks noGrp="1"/>
          </p:cNvSpPr>
          <p:nvPr>
            <p:ph type="sldNum" sz="quarter" idx="12"/>
          </p:nvPr>
        </p:nvSpPr>
        <p:spPr/>
        <p:txBody>
          <a:bodyPr/>
          <a:lstStyle/>
          <a:p>
            <a:pPr defTabSz="457200">
              <a:defRPr/>
            </a:pPr>
            <a:fld id="{5951F227-E1D8-443B-A186-C40DF9C0D22F}" type="slidenum">
              <a:rPr lang="en-US">
                <a:solidFill>
                  <a:prstClr val="white">
                    <a:tint val="75000"/>
                  </a:prstClr>
                </a:solidFill>
                <a:latin typeface="Century Gothic" panose="020B0502020202020204"/>
              </a:rPr>
              <a:pPr defTabSz="457200">
                <a:defRPr/>
              </a:pPr>
              <a:t>5</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63404095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9A-23D9-4CFA-9A50-0C01336FEE07}"/>
              </a:ext>
            </a:extLst>
          </p:cNvPr>
          <p:cNvSpPr>
            <a:spLocks noGrp="1"/>
          </p:cNvSpPr>
          <p:nvPr>
            <p:ph type="title"/>
          </p:nvPr>
        </p:nvSpPr>
        <p:spPr>
          <a:xfrm>
            <a:off x="484710" y="452718"/>
            <a:ext cx="7055380" cy="1077218"/>
          </a:xfrm>
        </p:spPr>
        <p:txBody>
          <a:bodyPr>
            <a:spAutoFit/>
          </a:bodyPr>
          <a:lstStyle/>
          <a:p>
            <a:r>
              <a:rPr lang="en-US" sz="3200" b="1" dirty="0">
                <a:ea typeface="Times New Roman" panose="02020603050405020304" pitchFamily="18" charset="0"/>
              </a:rPr>
              <a:t>The High Priest Unwittingly Makes A True Prophecy. John 11:49-57</a:t>
            </a:r>
            <a:endParaRPr lang="en-US" dirty="0"/>
          </a:p>
        </p:txBody>
      </p:sp>
      <p:sp>
        <p:nvSpPr>
          <p:cNvPr id="3" name="Content Placeholder 2">
            <a:extLst>
              <a:ext uri="{FF2B5EF4-FFF2-40B4-BE49-F238E27FC236}">
                <a16:creationId xmlns:a16="http://schemas.microsoft.com/office/drawing/2014/main" id="{5F059537-60D2-4CDD-A1DC-2F6635E1E4CD}"/>
              </a:ext>
            </a:extLst>
          </p:cNvPr>
          <p:cNvSpPr>
            <a:spLocks noGrp="1"/>
          </p:cNvSpPr>
          <p:nvPr>
            <p:ph idx="1"/>
          </p:nvPr>
        </p:nvSpPr>
        <p:spPr>
          <a:xfrm>
            <a:off x="94270" y="1685927"/>
            <a:ext cx="8964891" cy="5016758"/>
          </a:xfrm>
        </p:spPr>
        <p:txBody>
          <a:bodyPr wrap="square">
            <a:spAutoFit/>
          </a:bodyPr>
          <a:lstStyle/>
          <a:p>
            <a:pPr marL="0" indent="0">
              <a:spcBef>
                <a:spcPts val="0"/>
              </a:spcBef>
              <a:buNone/>
            </a:pPr>
            <a:r>
              <a:rPr lang="en-US" sz="2600" dirty="0">
                <a:solidFill>
                  <a:srgbClr val="FFFF00"/>
                </a:solidFill>
              </a:rPr>
              <a:t>John 11:56-57, </a:t>
            </a:r>
            <a:r>
              <a:rPr lang="en-US" sz="2600" i="1" dirty="0">
                <a:solidFill>
                  <a:srgbClr val="FFFF00"/>
                </a:solidFill>
              </a:rPr>
              <a:t>“They sought therefore for Jesus, and spake one with another, as they stood in the temple, </a:t>
            </a:r>
            <a:r>
              <a:rPr lang="en-US" sz="2600" i="1" u="sng" dirty="0">
                <a:solidFill>
                  <a:srgbClr val="FFFF00"/>
                </a:solidFill>
              </a:rPr>
              <a:t>What think ye</a:t>
            </a:r>
            <a:r>
              <a:rPr lang="en-US" sz="2600" i="1" dirty="0">
                <a:solidFill>
                  <a:srgbClr val="FFFF00"/>
                </a:solidFill>
              </a:rPr>
              <a:t>? </a:t>
            </a:r>
            <a:r>
              <a:rPr lang="en-US" sz="2600" i="1" u="sng" dirty="0">
                <a:solidFill>
                  <a:srgbClr val="FFFF00"/>
                </a:solidFill>
              </a:rPr>
              <a:t>That he will not come to the feast</a:t>
            </a:r>
            <a:r>
              <a:rPr lang="en-US" sz="2600" i="1" dirty="0">
                <a:solidFill>
                  <a:srgbClr val="FFFF00"/>
                </a:solidFill>
              </a:rPr>
              <a:t>? Now the chief priests and the Pharisees had given commandment, that, if any man knew where he was, </a:t>
            </a:r>
            <a:r>
              <a:rPr lang="en-US" sz="2600" i="1" u="sng" dirty="0">
                <a:solidFill>
                  <a:srgbClr val="FFFF00"/>
                </a:solidFill>
              </a:rPr>
              <a:t>he should show it, that they might take him</a:t>
            </a:r>
            <a:r>
              <a:rPr lang="en-US" sz="2600" i="1" dirty="0">
                <a:solidFill>
                  <a:srgbClr val="FFFF00"/>
                </a:solidFill>
              </a:rPr>
              <a:t>.”</a:t>
            </a:r>
          </a:p>
          <a:p>
            <a:pPr marL="457200" indent="-457200">
              <a:spcBef>
                <a:spcPts val="0"/>
              </a:spcBef>
              <a:buFont typeface="+mj-lt"/>
              <a:buAutoNum type="arabicPeriod"/>
            </a:pPr>
            <a:r>
              <a:rPr lang="en-US" sz="2600" dirty="0"/>
              <a:t>When the multitudes began to gather for the feast of the Passover, they began to inquire about Jesus. Would He come to the feast? If so, they would take Him.</a:t>
            </a:r>
          </a:p>
          <a:p>
            <a:pPr marL="857256" lvl="1" indent="-457200">
              <a:spcBef>
                <a:spcPts val="0"/>
              </a:spcBef>
              <a:buFont typeface="+mj-lt"/>
              <a:buAutoNum type="alphaLcPeriod"/>
            </a:pPr>
            <a:r>
              <a:rPr lang="en-US" sz="2000" dirty="0"/>
              <a:t>On the one hand, it was required by law that all males should come. </a:t>
            </a:r>
          </a:p>
          <a:p>
            <a:pPr marL="857256" lvl="1" indent="-457200">
              <a:spcBef>
                <a:spcPts val="0"/>
              </a:spcBef>
              <a:buFont typeface="+mj-lt"/>
              <a:buAutoNum type="alphaLcPeriod"/>
            </a:pPr>
            <a:r>
              <a:rPr lang="en-US" sz="2000" dirty="0"/>
              <a:t>On the other, His coming was attended with great danger.</a:t>
            </a:r>
          </a:p>
        </p:txBody>
      </p:sp>
      <p:sp>
        <p:nvSpPr>
          <p:cNvPr id="4" name="Slide Number Placeholder 3">
            <a:extLst>
              <a:ext uri="{FF2B5EF4-FFF2-40B4-BE49-F238E27FC236}">
                <a16:creationId xmlns:a16="http://schemas.microsoft.com/office/drawing/2014/main" id="{6B5A53CA-237C-4898-8F9E-A99D207E5036}"/>
              </a:ext>
            </a:extLst>
          </p:cNvPr>
          <p:cNvSpPr>
            <a:spLocks noGrp="1"/>
          </p:cNvSpPr>
          <p:nvPr>
            <p:ph type="sldNum" sz="quarter" idx="12"/>
          </p:nvPr>
        </p:nvSpPr>
        <p:spPr/>
        <p:txBody>
          <a:bodyPr/>
          <a:lstStyle/>
          <a:p>
            <a:pPr defTabSz="457200">
              <a:defRPr/>
            </a:pPr>
            <a:fld id="{5951F227-E1D8-443B-A186-C40DF9C0D22F}" type="slidenum">
              <a:rPr lang="en-US">
                <a:solidFill>
                  <a:prstClr val="white">
                    <a:tint val="75000"/>
                  </a:prstClr>
                </a:solidFill>
                <a:latin typeface="Century Gothic" panose="020B0502020202020204"/>
              </a:rPr>
              <a:pPr defTabSz="457200">
                <a:defRPr/>
              </a:pPr>
              <a:t>6</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515655022"/>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9A-23D9-4CFA-9A50-0C01336FEE07}"/>
              </a:ext>
            </a:extLst>
          </p:cNvPr>
          <p:cNvSpPr>
            <a:spLocks noGrp="1"/>
          </p:cNvSpPr>
          <p:nvPr>
            <p:ph type="title"/>
          </p:nvPr>
        </p:nvSpPr>
        <p:spPr>
          <a:xfrm>
            <a:off x="484710" y="452718"/>
            <a:ext cx="7055380" cy="1077218"/>
          </a:xfrm>
        </p:spPr>
        <p:txBody>
          <a:bodyPr>
            <a:spAutoFit/>
          </a:bodyPr>
          <a:lstStyle/>
          <a:p>
            <a:r>
              <a:rPr lang="en-US" sz="3200" b="1" dirty="0">
                <a:ea typeface="Times New Roman" panose="02020603050405020304" pitchFamily="18" charset="0"/>
              </a:rPr>
              <a:t>The High Priest Unwittingly Makes A True Prophecy. John 11:49-57</a:t>
            </a:r>
            <a:endParaRPr lang="en-US" dirty="0"/>
          </a:p>
        </p:txBody>
      </p:sp>
      <p:sp>
        <p:nvSpPr>
          <p:cNvPr id="3" name="Content Placeholder 2">
            <a:extLst>
              <a:ext uri="{FF2B5EF4-FFF2-40B4-BE49-F238E27FC236}">
                <a16:creationId xmlns:a16="http://schemas.microsoft.com/office/drawing/2014/main" id="{5F059537-60D2-4CDD-A1DC-2F6635E1E4CD}"/>
              </a:ext>
            </a:extLst>
          </p:cNvPr>
          <p:cNvSpPr>
            <a:spLocks noGrp="1"/>
          </p:cNvSpPr>
          <p:nvPr>
            <p:ph idx="1"/>
          </p:nvPr>
        </p:nvSpPr>
        <p:spPr>
          <a:xfrm>
            <a:off x="484711" y="1685929"/>
            <a:ext cx="8325914" cy="4693593"/>
          </a:xfrm>
        </p:spPr>
        <p:txBody>
          <a:bodyPr>
            <a:spAutoFit/>
          </a:bodyPr>
          <a:lstStyle/>
          <a:p>
            <a:pPr marL="0" indent="0">
              <a:buNone/>
            </a:pPr>
            <a:r>
              <a:rPr lang="en-US" sz="2600" dirty="0">
                <a:solidFill>
                  <a:srgbClr val="FFFF00"/>
                </a:solidFill>
              </a:rPr>
              <a:t>John 11:56-57</a:t>
            </a:r>
            <a:r>
              <a:rPr lang="en-US" sz="2600" dirty="0"/>
              <a:t> – Their plan is definite. If any knew where Jesus was, they were to </a:t>
            </a:r>
            <a:r>
              <a:rPr lang="en-US" sz="2800" i="1" dirty="0">
                <a:solidFill>
                  <a:srgbClr val="FFFF00"/>
                </a:solidFill>
              </a:rPr>
              <a:t>“show it, that they might take Him.”</a:t>
            </a:r>
          </a:p>
          <a:p>
            <a:r>
              <a:rPr lang="en-US" sz="2400" dirty="0"/>
              <a:t>Previously (John 2:13-25), He had attended the national festivals during which time He </a:t>
            </a:r>
            <a:r>
              <a:rPr lang="en-US" sz="2400" u="sng" dirty="0"/>
              <a:t>publicly taught in the temple area</a:t>
            </a:r>
            <a:r>
              <a:rPr lang="en-US" sz="2400" dirty="0"/>
              <a:t>.</a:t>
            </a:r>
          </a:p>
          <a:p>
            <a:r>
              <a:rPr lang="en-US" sz="2400" dirty="0"/>
              <a:t>Would He continue this pattern of ministry? Large crowds gathering in the city kept looking for Him. </a:t>
            </a:r>
          </a:p>
          <a:p>
            <a:r>
              <a:rPr lang="en-US" sz="2400" dirty="0"/>
              <a:t>The religious authorities gave orders for anyone to report if he found out where Jesus was so they could arrest Him.</a:t>
            </a:r>
          </a:p>
        </p:txBody>
      </p:sp>
      <p:sp>
        <p:nvSpPr>
          <p:cNvPr id="4" name="Slide Number Placeholder 3">
            <a:extLst>
              <a:ext uri="{FF2B5EF4-FFF2-40B4-BE49-F238E27FC236}">
                <a16:creationId xmlns:a16="http://schemas.microsoft.com/office/drawing/2014/main" id="{6B5A53CA-237C-4898-8F9E-A99D207E5036}"/>
              </a:ext>
            </a:extLst>
          </p:cNvPr>
          <p:cNvSpPr>
            <a:spLocks noGrp="1"/>
          </p:cNvSpPr>
          <p:nvPr>
            <p:ph type="sldNum" sz="quarter" idx="12"/>
          </p:nvPr>
        </p:nvSpPr>
        <p:spPr/>
        <p:txBody>
          <a:bodyPr/>
          <a:lstStyle/>
          <a:p>
            <a:pPr defTabSz="457200">
              <a:defRPr/>
            </a:pPr>
            <a:fld id="{5951F227-E1D8-443B-A186-C40DF9C0D22F}" type="slidenum">
              <a:rPr lang="en-US">
                <a:solidFill>
                  <a:prstClr val="white">
                    <a:tint val="75000"/>
                  </a:prstClr>
                </a:solidFill>
                <a:latin typeface="Century Gothic" panose="020B0502020202020204"/>
              </a:rPr>
              <a:pPr defTabSz="457200">
                <a:defRPr/>
              </a:pPr>
              <a:t>7</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82679919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229" y="183722"/>
            <a:ext cx="6948202" cy="3477875"/>
          </a:xfrm>
        </p:spPr>
        <p:txBody>
          <a:bodyPr wrap="square">
            <a:spAutoFit/>
          </a:bodyPr>
          <a:lstStyle/>
          <a:p>
            <a:r>
              <a:rPr lang="en-US" sz="4400" dirty="0">
                <a:solidFill>
                  <a:schemeClr val="tx1"/>
                </a:solidFill>
              </a:rPr>
              <a:t>LESSON 17:</a:t>
            </a:r>
            <a:br>
              <a:rPr lang="en-US" sz="4400" dirty="0">
                <a:solidFill>
                  <a:schemeClr val="tx1"/>
                </a:solidFill>
              </a:rPr>
            </a:br>
            <a:r>
              <a:rPr lang="en-US" sz="4400" dirty="0">
                <a:solidFill>
                  <a:schemeClr val="tx1"/>
                </a:solidFill>
              </a:rPr>
              <a:t>The Life Of Christ – Ten Lepers Healed and Concerning the Kingdom</a:t>
            </a:r>
          </a:p>
        </p:txBody>
      </p:sp>
      <p:sp>
        <p:nvSpPr>
          <p:cNvPr id="3" name="Subtitle 2"/>
          <p:cNvSpPr>
            <a:spLocks noGrp="1"/>
          </p:cNvSpPr>
          <p:nvPr>
            <p:ph type="subTitle" idx="1"/>
          </p:nvPr>
        </p:nvSpPr>
        <p:spPr>
          <a:xfrm>
            <a:off x="1781174" y="3661597"/>
            <a:ext cx="6858000" cy="1513235"/>
          </a:xfrm>
        </p:spPr>
        <p:txBody>
          <a:bodyPr>
            <a:spAutoFit/>
          </a:bodyPr>
          <a:lstStyle/>
          <a:p>
            <a:pPr algn="r"/>
            <a:r>
              <a:rPr lang="en-US" sz="4800" dirty="0">
                <a:solidFill>
                  <a:schemeClr val="tx1"/>
                </a:solidFill>
              </a:rPr>
              <a:t>Luke 17:11-37</a:t>
            </a:r>
          </a:p>
          <a:p>
            <a:pPr algn="r"/>
            <a:r>
              <a:rPr lang="en-US" sz="3600" dirty="0">
                <a:solidFill>
                  <a:schemeClr val="tx1"/>
                </a:solidFill>
              </a:rPr>
              <a:t> January 12, 2021</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951F227-E1D8-443B-A186-C40DF9C0D22F}" type="slidenum">
              <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179149326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C5F2-7E19-4F8E-9E45-FFA2BBBA7601}"/>
              </a:ext>
            </a:extLst>
          </p:cNvPr>
          <p:cNvSpPr>
            <a:spLocks noGrp="1"/>
          </p:cNvSpPr>
          <p:nvPr>
            <p:ph type="title"/>
          </p:nvPr>
        </p:nvSpPr>
        <p:spPr/>
        <p:txBody>
          <a:bodyPr>
            <a:spAutoFit/>
          </a:bodyPr>
          <a:lstStyle/>
          <a:p>
            <a:r>
              <a:rPr lang="en-US" dirty="0"/>
              <a:t>Passing through Samaria and Galilee (Luke17:11)</a:t>
            </a:r>
          </a:p>
        </p:txBody>
      </p:sp>
      <p:sp>
        <p:nvSpPr>
          <p:cNvPr id="3" name="Content Placeholder 2">
            <a:extLst>
              <a:ext uri="{FF2B5EF4-FFF2-40B4-BE49-F238E27FC236}">
                <a16:creationId xmlns:a16="http://schemas.microsoft.com/office/drawing/2014/main" id="{6DAF7D49-05E1-419A-B4EF-3BB9DDAEA67E}"/>
              </a:ext>
            </a:extLst>
          </p:cNvPr>
          <p:cNvSpPr>
            <a:spLocks noGrp="1"/>
          </p:cNvSpPr>
          <p:nvPr>
            <p:ph idx="1"/>
          </p:nvPr>
        </p:nvSpPr>
        <p:spPr>
          <a:xfrm>
            <a:off x="152400" y="1853248"/>
            <a:ext cx="8506890" cy="4529445"/>
          </a:xfrm>
        </p:spPr>
        <p:txBody>
          <a:bodyPr>
            <a:spAutoFit/>
          </a:bodyPr>
          <a:lstStyle/>
          <a:p>
            <a:pPr marL="0" indent="0">
              <a:buNone/>
            </a:pPr>
            <a:r>
              <a:rPr lang="en-US" sz="2800" dirty="0">
                <a:solidFill>
                  <a:srgbClr val="FFFF00"/>
                </a:solidFill>
              </a:rPr>
              <a:t>Luke 17:11, </a:t>
            </a:r>
            <a:r>
              <a:rPr lang="en-US" sz="2800" i="1" dirty="0">
                <a:solidFill>
                  <a:srgbClr val="FFFF00"/>
                </a:solidFill>
              </a:rPr>
              <a:t>“And it came to pass, as they were on the way to Jerusalem, that he was </a:t>
            </a:r>
            <a:r>
              <a:rPr lang="en-US" sz="2800" i="1" u="sng" dirty="0">
                <a:solidFill>
                  <a:srgbClr val="FFFF00"/>
                </a:solidFill>
              </a:rPr>
              <a:t>passing along the borders of Samaria and Galilee</a:t>
            </a:r>
            <a:r>
              <a:rPr lang="en-US" sz="2800" i="1" dirty="0">
                <a:solidFill>
                  <a:srgbClr val="FFFF00"/>
                </a:solidFill>
              </a:rPr>
              <a:t>.”</a:t>
            </a:r>
          </a:p>
          <a:p>
            <a:r>
              <a:rPr lang="en-US" sz="2800" dirty="0"/>
              <a:t>Luke identified broad general geographical regions where Jesus was working. He sometimes did this to focus readers on the fact that Jesus was moving deliberately toward the consummation of His mission at Jerusalem (see Luke 9:51-53; 13:22, 33; 19:11, 28).</a:t>
            </a:r>
          </a:p>
        </p:txBody>
      </p:sp>
      <p:sp>
        <p:nvSpPr>
          <p:cNvPr id="4" name="Slide Number Placeholder 3">
            <a:extLst>
              <a:ext uri="{FF2B5EF4-FFF2-40B4-BE49-F238E27FC236}">
                <a16:creationId xmlns:a16="http://schemas.microsoft.com/office/drawing/2014/main" id="{3780172F-751F-4778-AE41-0B89966B313B}"/>
              </a:ext>
            </a:extLst>
          </p:cNvPr>
          <p:cNvSpPr>
            <a:spLocks noGrp="1"/>
          </p:cNvSpPr>
          <p:nvPr>
            <p:ph type="sldNum" sz="quarter" idx="12"/>
          </p:nvPr>
        </p:nvSpPr>
        <p:spPr/>
        <p:txBody>
          <a:bodyPr/>
          <a:lstStyle/>
          <a:p>
            <a:fld id="{5951F227-E1D8-443B-A186-C40DF9C0D22F}" type="slidenum">
              <a:rPr lang="en-US" smtClean="0"/>
              <a:pPr/>
              <a:t>9</a:t>
            </a:fld>
            <a:endParaRPr lang="en-US"/>
          </a:p>
        </p:txBody>
      </p:sp>
    </p:spTree>
    <p:extLst>
      <p:ext uri="{BB962C8B-B14F-4D97-AF65-F5344CB8AC3E}">
        <p14:creationId xmlns:p14="http://schemas.microsoft.com/office/powerpoint/2010/main" val="3451406553"/>
      </p:ext>
    </p:extLst>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1205</Words>
  <Application>Microsoft Office PowerPoint</Application>
  <PresentationFormat>On-screen Show (4:3)</PresentationFormat>
  <Paragraphs>79</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Book Antiqua</vt:lpstr>
      <vt:lpstr>Calibri</vt:lpstr>
      <vt:lpstr>Century Gothic</vt:lpstr>
      <vt:lpstr>Wingdings 3</vt:lpstr>
      <vt:lpstr>Ion</vt:lpstr>
      <vt:lpstr>1_Office Theme</vt:lpstr>
      <vt:lpstr>LESSON 17: Raising Lazarus  The Life Of Christ – Perea to Bethany</vt:lpstr>
      <vt:lpstr>The High Priest Unwittingly Makes A True Prophecy. John 11:49-57</vt:lpstr>
      <vt:lpstr>The High Priest Unwittingly Makes A True Prophecy. John 11:49-57</vt:lpstr>
      <vt:lpstr>The High Priest Unwittingly Makes A True Prophecy. John 11:49-57</vt:lpstr>
      <vt:lpstr>The High Priest Unwittingly Makes A True Prophecy. John 11:49-57</vt:lpstr>
      <vt:lpstr>The High Priest Unwittingly Makes A True Prophecy. John 11:49-57</vt:lpstr>
      <vt:lpstr>The High Priest Unwittingly Makes A True Prophecy. John 11:49-57</vt:lpstr>
      <vt:lpstr>LESSON 17: The Life Of Christ – Ten Lepers Healed and Concerning the Kingdom</vt:lpstr>
      <vt:lpstr>Passing through Samaria and Galilee (Luke17:11)</vt:lpstr>
      <vt:lpstr>Passing through Samaria and Galilee (Luke17:11)</vt:lpstr>
      <vt:lpstr>Passing through Samaria and Galilee (Luke17:11)</vt:lpstr>
      <vt:lpstr>Passing through Samaria and Galilee (Luke17:11)</vt:lpstr>
      <vt:lpstr>Passing through Samaria and Galilee (Luke17:12-13)</vt:lpstr>
      <vt:lpstr>Passing through Samaria and Galilee (Luke17:12-13)</vt:lpstr>
      <vt:lpstr>Passing through Samaria and Galilee (Luke17:11)</vt:lpstr>
      <vt:lpstr>Naaman The Leper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17: Raising Lazarus  The Life Of Christ – Perea to Bethany</dc:title>
  <dc:creator>mgalloway2715@gmail.com</dc:creator>
  <cp:lastModifiedBy>Richard Lidh</cp:lastModifiedBy>
  <cp:revision>24</cp:revision>
  <cp:lastPrinted>2022-01-15T19:43:01Z</cp:lastPrinted>
  <dcterms:created xsi:type="dcterms:W3CDTF">2022-01-05T14:42:27Z</dcterms:created>
  <dcterms:modified xsi:type="dcterms:W3CDTF">2022-01-15T19:43:28Z</dcterms:modified>
</cp:coreProperties>
</file>